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Source Sans Pro" panose="020B0503030403020204" pitchFamily="34" charset="0"/>
      <p:regular r:id="rId24"/>
      <p:bold r:id="rId25"/>
    </p:embeddedFont>
    <p:embeddedFont>
      <p:font typeface="Source Sans Pro Bold" panose="020B0703030403020204" charset="0"/>
      <p:regular r:id="rId26"/>
    </p:embeddedFont>
    <p:embeddedFont>
      <p:font typeface="Source Serif Pro" panose="02040603050405020204" pitchFamily="18" charset="0"/>
      <p:regular r:id="rId27"/>
    </p:embeddedFont>
    <p:embeddedFont>
      <p:font typeface="Source Serif Pro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23.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aws.amazon.com/id/what-is-aws/" TargetMode="External"/><Relationship Id="rId2" Type="http://schemas.openxmlformats.org/officeDocument/2006/relationships/hyperlink" Target="https://aws.amazon.com/saas/" TargetMode="External"/><Relationship Id="rId1" Type="http://schemas.openxmlformats.org/officeDocument/2006/relationships/slideLayout" Target="../slideLayouts/slideLayout7.xml"/><Relationship Id="rId5" Type="http://schemas.openxmlformats.org/officeDocument/2006/relationships/hyperlink" Target="https://medium.com/leaptelkom/exploratory-data-analysis-eda-659eb379f360" TargetMode="External"/><Relationship Id="rId4" Type="http://schemas.openxmlformats.org/officeDocument/2006/relationships/hyperlink" Target="http://dqlab.id/data-analisis-machine-learning-untuk-proses-pengolahan-dat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6.jpe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slide" Target="slide2.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672587" cy="454914"/>
          </a:xfrm>
          <a:custGeom>
            <a:avLst/>
            <a:gdLst/>
            <a:ahLst/>
            <a:cxnLst/>
            <a:rect l="l" t="t" r="r" b="b"/>
            <a:pathLst>
              <a:path w="672587" h="454914">
                <a:moveTo>
                  <a:pt x="0" y="0"/>
                </a:moveTo>
                <a:lnTo>
                  <a:pt x="672587" y="0"/>
                </a:lnTo>
                <a:lnTo>
                  <a:pt x="672587" y="454914"/>
                </a:lnTo>
                <a:lnTo>
                  <a:pt x="0" y="4549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972800" y="0"/>
            <a:ext cx="7315200" cy="10287000"/>
            <a:chOff x="0" y="0"/>
            <a:chExt cx="9753600" cy="13716000"/>
          </a:xfrm>
        </p:grpSpPr>
        <p:pic>
          <p:nvPicPr>
            <p:cNvPr id="4" name="Picture 4"/>
            <p:cNvPicPr>
              <a:picLocks noChangeAspect="1"/>
            </p:cNvPicPr>
            <p:nvPr/>
          </p:nvPicPr>
          <p:blipFill>
            <a:blip r:embed="rId4"/>
            <a:srcRect l="23333" r="23333"/>
            <a:stretch>
              <a:fillRect/>
            </a:stretch>
          </p:blipFill>
          <p:spPr>
            <a:xfrm>
              <a:off x="0" y="0"/>
              <a:ext cx="9753600" cy="13716000"/>
            </a:xfrm>
            <a:prstGeom prst="rect">
              <a:avLst/>
            </a:prstGeom>
          </p:spPr>
        </p:pic>
      </p:grpSp>
      <p:grpSp>
        <p:nvGrpSpPr>
          <p:cNvPr id="5" name="Group 5"/>
          <p:cNvGrpSpPr/>
          <p:nvPr/>
        </p:nvGrpSpPr>
        <p:grpSpPr>
          <a:xfrm>
            <a:off x="0" y="6173411"/>
            <a:ext cx="10972800" cy="4113589"/>
            <a:chOff x="0" y="0"/>
            <a:chExt cx="5584829" cy="2093694"/>
          </a:xfrm>
        </p:grpSpPr>
        <p:sp>
          <p:nvSpPr>
            <p:cNvPr id="6" name="Freeform 6"/>
            <p:cNvSpPr/>
            <p:nvPr/>
          </p:nvSpPr>
          <p:spPr>
            <a:xfrm>
              <a:off x="0" y="0"/>
              <a:ext cx="5584829" cy="2093694"/>
            </a:xfrm>
            <a:custGeom>
              <a:avLst/>
              <a:gdLst/>
              <a:ahLst/>
              <a:cxnLst/>
              <a:rect l="l" t="t" r="r" b="b"/>
              <a:pathLst>
                <a:path w="5584829" h="2093694">
                  <a:moveTo>
                    <a:pt x="0" y="0"/>
                  </a:moveTo>
                  <a:lnTo>
                    <a:pt x="5584829" y="0"/>
                  </a:lnTo>
                  <a:lnTo>
                    <a:pt x="5584829" y="2093694"/>
                  </a:lnTo>
                  <a:lnTo>
                    <a:pt x="0" y="2093694"/>
                  </a:lnTo>
                  <a:close/>
                </a:path>
              </a:pathLst>
            </a:custGeom>
            <a:solidFill>
              <a:srgbClr val="1E3256"/>
            </a:solidFill>
          </p:spPr>
        </p:sp>
      </p:grpSp>
      <p:grpSp>
        <p:nvGrpSpPr>
          <p:cNvPr id="7" name="Group 7"/>
          <p:cNvGrpSpPr/>
          <p:nvPr/>
        </p:nvGrpSpPr>
        <p:grpSpPr>
          <a:xfrm>
            <a:off x="1028700" y="8757285"/>
            <a:ext cx="8174353" cy="670074"/>
            <a:chOff x="0" y="0"/>
            <a:chExt cx="10899137" cy="893431"/>
          </a:xfrm>
        </p:grpSpPr>
        <p:sp>
          <p:nvSpPr>
            <p:cNvPr id="8" name="Freeform 8"/>
            <p:cNvSpPr/>
            <p:nvPr/>
          </p:nvSpPr>
          <p:spPr>
            <a:xfrm>
              <a:off x="0" y="442609"/>
              <a:ext cx="450823" cy="450823"/>
            </a:xfrm>
            <a:custGeom>
              <a:avLst/>
              <a:gdLst/>
              <a:ahLst/>
              <a:cxnLst/>
              <a:rect l="l" t="t" r="r" b="b"/>
              <a:pathLst>
                <a:path w="450823" h="450823">
                  <a:moveTo>
                    <a:pt x="0" y="0"/>
                  </a:moveTo>
                  <a:lnTo>
                    <a:pt x="450823" y="0"/>
                  </a:lnTo>
                  <a:lnTo>
                    <a:pt x="450823" y="450822"/>
                  </a:lnTo>
                  <a:lnTo>
                    <a:pt x="0" y="4508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772263" y="-28575"/>
              <a:ext cx="10126875" cy="907415"/>
            </a:xfrm>
            <a:prstGeom prst="rect">
              <a:avLst/>
            </a:prstGeom>
          </p:spPr>
          <p:txBody>
            <a:bodyPr lIns="0" tIns="0" rIns="0" bIns="0" rtlCol="0" anchor="t">
              <a:spAutoFit/>
            </a:bodyPr>
            <a:lstStyle/>
            <a:p>
              <a:pPr marL="0" lvl="0" indent="0" algn="l">
                <a:lnSpc>
                  <a:spcPts val="2729"/>
                </a:lnSpc>
                <a:spcBef>
                  <a:spcPct val="0"/>
                </a:spcBef>
              </a:pPr>
              <a:r>
                <a:rPr lang="en-US" sz="2099">
                  <a:solidFill>
                    <a:srgbClr val="EDECED"/>
                  </a:solidFill>
                  <a:latin typeface="Source Sans Pro"/>
                  <a:ea typeface="Source Sans Pro"/>
                  <a:cs typeface="Source Sans Pro"/>
                  <a:sym typeface="Source Sans Pro"/>
                </a:rPr>
                <a:t>Contributors JCDS 2602 BSD Ridha Shahnabiel Hayat (@ridhahayat)- April 2025</a:t>
              </a:r>
            </a:p>
          </p:txBody>
        </p:sp>
      </p:grpSp>
      <p:sp>
        <p:nvSpPr>
          <p:cNvPr id="10" name="TextBox 10"/>
          <p:cNvSpPr txBox="1"/>
          <p:nvPr/>
        </p:nvSpPr>
        <p:spPr>
          <a:xfrm>
            <a:off x="982803" y="2371483"/>
            <a:ext cx="9121980" cy="1149350"/>
          </a:xfrm>
          <a:prstGeom prst="rect">
            <a:avLst/>
          </a:prstGeom>
        </p:spPr>
        <p:txBody>
          <a:bodyPr lIns="0" tIns="0" rIns="0" bIns="0" rtlCol="0" anchor="t">
            <a:spAutoFit/>
          </a:bodyPr>
          <a:lstStyle/>
          <a:p>
            <a:pPr algn="l">
              <a:lnSpc>
                <a:spcPts val="8800"/>
              </a:lnSpc>
            </a:pPr>
            <a:r>
              <a:rPr lang="en-US" sz="8000">
                <a:solidFill>
                  <a:srgbClr val="1E3256"/>
                </a:solidFill>
                <a:latin typeface="Source Serif Pro"/>
                <a:ea typeface="Source Serif Pro"/>
                <a:cs typeface="Source Serif Pro"/>
                <a:sym typeface="Source Serif Pro"/>
              </a:rPr>
              <a:t>AWS SaaS Sales</a:t>
            </a:r>
          </a:p>
        </p:txBody>
      </p:sp>
      <p:grpSp>
        <p:nvGrpSpPr>
          <p:cNvPr id="11" name="Group 11"/>
          <p:cNvGrpSpPr/>
          <p:nvPr/>
        </p:nvGrpSpPr>
        <p:grpSpPr>
          <a:xfrm>
            <a:off x="5752922" y="7092106"/>
            <a:ext cx="4351861" cy="983760"/>
            <a:chOff x="0" y="0"/>
            <a:chExt cx="5802481" cy="1311680"/>
          </a:xfrm>
        </p:grpSpPr>
        <p:sp>
          <p:nvSpPr>
            <p:cNvPr id="12" name="TextBox 12"/>
            <p:cNvSpPr txBox="1"/>
            <p:nvPr/>
          </p:nvSpPr>
          <p:spPr>
            <a:xfrm>
              <a:off x="0" y="-28575"/>
              <a:ext cx="5802481" cy="634042"/>
            </a:xfrm>
            <a:prstGeom prst="rect">
              <a:avLst/>
            </a:prstGeom>
          </p:spPr>
          <p:txBody>
            <a:bodyPr lIns="0" tIns="0" rIns="0" bIns="0" rtlCol="0" anchor="t">
              <a:spAutoFit/>
            </a:bodyPr>
            <a:lstStyle/>
            <a:p>
              <a:pPr marL="0" lvl="0" indent="0" algn="l">
                <a:lnSpc>
                  <a:spcPts val="3935"/>
                </a:lnSpc>
                <a:spcBef>
                  <a:spcPct val="0"/>
                </a:spcBef>
              </a:pPr>
              <a:r>
                <a:rPr lang="en-US" sz="3027" b="1">
                  <a:solidFill>
                    <a:srgbClr val="EDECED"/>
                  </a:solidFill>
                  <a:latin typeface="Source Sans Pro Bold"/>
                  <a:ea typeface="Source Sans Pro Bold"/>
                  <a:cs typeface="Source Sans Pro Bold"/>
                  <a:sym typeface="Source Sans Pro Bold"/>
                </a:rPr>
                <a:t>Dipresentasikan oleh</a:t>
              </a:r>
            </a:p>
          </p:txBody>
        </p:sp>
        <p:sp>
          <p:nvSpPr>
            <p:cNvPr id="13" name="TextBox 13"/>
            <p:cNvSpPr txBox="1"/>
            <p:nvPr/>
          </p:nvSpPr>
          <p:spPr>
            <a:xfrm>
              <a:off x="0" y="760727"/>
              <a:ext cx="5802481" cy="550890"/>
            </a:xfrm>
            <a:prstGeom prst="rect">
              <a:avLst/>
            </a:prstGeom>
          </p:spPr>
          <p:txBody>
            <a:bodyPr lIns="0" tIns="0" rIns="0" bIns="0" rtlCol="0" anchor="t">
              <a:spAutoFit/>
            </a:bodyPr>
            <a:lstStyle/>
            <a:p>
              <a:pPr marL="0" lvl="0" indent="0" algn="l">
                <a:lnSpc>
                  <a:spcPts val="3443"/>
                </a:lnSpc>
                <a:spcBef>
                  <a:spcPct val="0"/>
                </a:spcBef>
              </a:pPr>
              <a:r>
                <a:rPr lang="en-US" sz="2648">
                  <a:solidFill>
                    <a:srgbClr val="EDECED"/>
                  </a:solidFill>
                  <a:latin typeface="Source Sans Pro"/>
                  <a:ea typeface="Source Sans Pro"/>
                  <a:cs typeface="Source Sans Pro"/>
                  <a:sym typeface="Source Sans Pro"/>
                </a:rPr>
                <a:t>Ridha Shahnabiel Hayat</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AutoShape 2"/>
          <p:cNvSpPr/>
          <p:nvPr/>
        </p:nvSpPr>
        <p:spPr>
          <a:xfrm flipV="1">
            <a:off x="-186" y="6013471"/>
            <a:ext cx="2421540" cy="31374"/>
          </a:xfrm>
          <a:prstGeom prst="line">
            <a:avLst/>
          </a:prstGeom>
          <a:ln w="28575" cap="flat">
            <a:solidFill>
              <a:srgbClr val="1E3256"/>
            </a:solidFill>
            <a:prstDash val="solid"/>
            <a:headEnd type="none" w="sm" len="sm"/>
            <a:tailEnd type="none" w="sm" len="sm"/>
          </a:ln>
        </p:spPr>
      </p:sp>
      <p:sp>
        <p:nvSpPr>
          <p:cNvPr id="3" name="AutoShape 3"/>
          <p:cNvSpPr/>
          <p:nvPr/>
        </p:nvSpPr>
        <p:spPr>
          <a:xfrm>
            <a:off x="2716253" y="6012052"/>
            <a:ext cx="4097303" cy="13339"/>
          </a:xfrm>
          <a:prstGeom prst="line">
            <a:avLst/>
          </a:prstGeom>
          <a:ln w="28575" cap="flat">
            <a:solidFill>
              <a:srgbClr val="1E3256"/>
            </a:solidFill>
            <a:prstDash val="solid"/>
            <a:headEnd type="none" w="sm" len="sm"/>
            <a:tailEnd type="none" w="sm" len="sm"/>
          </a:ln>
        </p:spPr>
      </p:sp>
      <p:sp>
        <p:nvSpPr>
          <p:cNvPr id="4" name="AutoShape 4"/>
          <p:cNvSpPr/>
          <p:nvPr/>
        </p:nvSpPr>
        <p:spPr>
          <a:xfrm>
            <a:off x="7100559" y="6025857"/>
            <a:ext cx="4096348" cy="0"/>
          </a:xfrm>
          <a:prstGeom prst="line">
            <a:avLst/>
          </a:prstGeom>
          <a:ln w="28575" cap="flat">
            <a:solidFill>
              <a:srgbClr val="1E3256"/>
            </a:solidFill>
            <a:prstDash val="solid"/>
            <a:headEnd type="none" w="sm" len="sm"/>
            <a:tailEnd type="none" w="sm" len="sm"/>
          </a:ln>
        </p:spPr>
      </p:sp>
      <p:sp>
        <p:nvSpPr>
          <p:cNvPr id="5" name="AutoShape 5"/>
          <p:cNvSpPr/>
          <p:nvPr/>
        </p:nvSpPr>
        <p:spPr>
          <a:xfrm>
            <a:off x="11484378" y="6025857"/>
            <a:ext cx="4096348" cy="0"/>
          </a:xfrm>
          <a:prstGeom prst="line">
            <a:avLst/>
          </a:prstGeom>
          <a:ln w="28575" cap="flat">
            <a:solidFill>
              <a:srgbClr val="1E3256"/>
            </a:solidFill>
            <a:prstDash val="solid"/>
            <a:headEnd type="none" w="sm" len="sm"/>
            <a:tailEnd type="none" w="sm" len="sm"/>
          </a:ln>
        </p:spPr>
      </p:sp>
      <p:grpSp>
        <p:nvGrpSpPr>
          <p:cNvPr id="6" name="Group 6"/>
          <p:cNvGrpSpPr/>
          <p:nvPr/>
        </p:nvGrpSpPr>
        <p:grpSpPr>
          <a:xfrm>
            <a:off x="-252050" y="377103"/>
            <a:ext cx="9144000" cy="4112852"/>
            <a:chOff x="0" y="0"/>
            <a:chExt cx="4414878" cy="1985755"/>
          </a:xfrm>
        </p:grpSpPr>
        <p:sp>
          <p:nvSpPr>
            <p:cNvPr id="7" name="Freeform 7"/>
            <p:cNvSpPr/>
            <p:nvPr/>
          </p:nvSpPr>
          <p:spPr>
            <a:xfrm>
              <a:off x="0" y="0"/>
              <a:ext cx="4414878" cy="1985755"/>
            </a:xfrm>
            <a:custGeom>
              <a:avLst/>
              <a:gdLst/>
              <a:ahLst/>
              <a:cxnLst/>
              <a:rect l="l" t="t" r="r" b="b"/>
              <a:pathLst>
                <a:path w="4414878" h="1985755">
                  <a:moveTo>
                    <a:pt x="0" y="0"/>
                  </a:moveTo>
                  <a:lnTo>
                    <a:pt x="4414878" y="0"/>
                  </a:lnTo>
                  <a:lnTo>
                    <a:pt x="4414878" y="1985755"/>
                  </a:lnTo>
                  <a:lnTo>
                    <a:pt x="0" y="1985755"/>
                  </a:lnTo>
                  <a:close/>
                </a:path>
              </a:pathLst>
            </a:custGeom>
            <a:solidFill>
              <a:srgbClr val="1E3256"/>
            </a:solidFill>
          </p:spPr>
        </p:sp>
      </p:grpSp>
      <p:grpSp>
        <p:nvGrpSpPr>
          <p:cNvPr id="8" name="Group 8"/>
          <p:cNvGrpSpPr/>
          <p:nvPr/>
        </p:nvGrpSpPr>
        <p:grpSpPr>
          <a:xfrm>
            <a:off x="8891950" y="377103"/>
            <a:ext cx="9144000" cy="4112852"/>
            <a:chOff x="0" y="0"/>
            <a:chExt cx="12192000" cy="5483803"/>
          </a:xfrm>
        </p:grpSpPr>
        <p:pic>
          <p:nvPicPr>
            <p:cNvPr id="9" name="Picture 9"/>
            <p:cNvPicPr>
              <a:picLocks noChangeAspect="1"/>
            </p:cNvPicPr>
            <p:nvPr/>
          </p:nvPicPr>
          <p:blipFill>
            <a:blip r:embed="rId2"/>
            <a:srcRect t="20043" r="9730" b="19015"/>
            <a:stretch>
              <a:fillRect/>
            </a:stretch>
          </p:blipFill>
          <p:spPr>
            <a:xfrm>
              <a:off x="0" y="0"/>
              <a:ext cx="12192000" cy="5483803"/>
            </a:xfrm>
            <a:prstGeom prst="rect">
              <a:avLst/>
            </a:prstGeom>
          </p:spPr>
        </p:pic>
      </p:grpSp>
      <p:grpSp>
        <p:nvGrpSpPr>
          <p:cNvPr id="10" name="Group 10"/>
          <p:cNvGrpSpPr/>
          <p:nvPr/>
        </p:nvGrpSpPr>
        <p:grpSpPr>
          <a:xfrm rot="-2700000">
            <a:off x="15622825" y="5924221"/>
            <a:ext cx="203272" cy="203272"/>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E3256"/>
            </a:solidFill>
          </p:spPr>
        </p:sp>
      </p:grpSp>
      <p:grpSp>
        <p:nvGrpSpPr>
          <p:cNvPr id="12" name="Group 12"/>
          <p:cNvGrpSpPr/>
          <p:nvPr/>
        </p:nvGrpSpPr>
        <p:grpSpPr>
          <a:xfrm rot="-2700000">
            <a:off x="6855188" y="5924221"/>
            <a:ext cx="203272" cy="203272"/>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E3256"/>
            </a:solidFill>
          </p:spPr>
        </p:sp>
      </p:grpSp>
      <p:grpSp>
        <p:nvGrpSpPr>
          <p:cNvPr id="14" name="Group 14"/>
          <p:cNvGrpSpPr/>
          <p:nvPr/>
        </p:nvGrpSpPr>
        <p:grpSpPr>
          <a:xfrm rot="-2700000">
            <a:off x="11239007" y="5924221"/>
            <a:ext cx="203272" cy="203272"/>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E3256"/>
            </a:solidFill>
          </p:spPr>
        </p:sp>
      </p:grpSp>
      <p:grpSp>
        <p:nvGrpSpPr>
          <p:cNvPr id="16" name="Group 16"/>
          <p:cNvGrpSpPr/>
          <p:nvPr/>
        </p:nvGrpSpPr>
        <p:grpSpPr>
          <a:xfrm>
            <a:off x="2419432" y="5864594"/>
            <a:ext cx="297309" cy="293951"/>
            <a:chOff x="0" y="0"/>
            <a:chExt cx="343572" cy="339692"/>
          </a:xfrm>
        </p:grpSpPr>
        <p:sp>
          <p:nvSpPr>
            <p:cNvPr id="17" name="Freeform 17"/>
            <p:cNvSpPr/>
            <p:nvPr/>
          </p:nvSpPr>
          <p:spPr>
            <a:xfrm>
              <a:off x="0" y="0"/>
              <a:ext cx="343572" cy="339692"/>
            </a:xfrm>
            <a:custGeom>
              <a:avLst/>
              <a:gdLst/>
              <a:ahLst/>
              <a:cxnLst/>
              <a:rect l="l" t="t" r="r" b="b"/>
              <a:pathLst>
                <a:path w="343572" h="339692">
                  <a:moveTo>
                    <a:pt x="171786" y="0"/>
                  </a:moveTo>
                  <a:lnTo>
                    <a:pt x="343572" y="169846"/>
                  </a:lnTo>
                  <a:lnTo>
                    <a:pt x="171786" y="339692"/>
                  </a:lnTo>
                  <a:lnTo>
                    <a:pt x="0" y="169846"/>
                  </a:lnTo>
                  <a:lnTo>
                    <a:pt x="171786" y="0"/>
                  </a:lnTo>
                  <a:close/>
                </a:path>
              </a:pathLst>
            </a:custGeom>
            <a:solidFill>
              <a:srgbClr val="1E3256"/>
            </a:solidFill>
          </p:spPr>
        </p:sp>
        <p:sp>
          <p:nvSpPr>
            <p:cNvPr id="18" name="TextBox 18"/>
            <p:cNvSpPr txBox="1"/>
            <p:nvPr/>
          </p:nvSpPr>
          <p:spPr>
            <a:xfrm>
              <a:off x="59051" y="-17815"/>
              <a:ext cx="225469" cy="299123"/>
            </a:xfrm>
            <a:prstGeom prst="rect">
              <a:avLst/>
            </a:prstGeom>
          </p:spPr>
          <p:txBody>
            <a:bodyPr lIns="50800" tIns="50800" rIns="50800" bIns="50800" rtlCol="0" anchor="ctr"/>
            <a:lstStyle/>
            <a:p>
              <a:pPr algn="ctr">
                <a:lnSpc>
                  <a:spcPts val="3199"/>
                </a:lnSpc>
              </a:pPr>
              <a:endParaRPr/>
            </a:p>
          </p:txBody>
        </p:sp>
      </p:grpSp>
      <p:sp>
        <p:nvSpPr>
          <p:cNvPr id="19" name="AutoShape 19"/>
          <p:cNvSpPr/>
          <p:nvPr/>
        </p:nvSpPr>
        <p:spPr>
          <a:xfrm>
            <a:off x="15866351" y="6027703"/>
            <a:ext cx="2421464" cy="31505"/>
          </a:xfrm>
          <a:prstGeom prst="line">
            <a:avLst/>
          </a:prstGeom>
          <a:ln w="28575" cap="flat">
            <a:solidFill>
              <a:srgbClr val="1E3256"/>
            </a:solidFill>
            <a:prstDash val="solid"/>
            <a:headEnd type="none" w="sm" len="sm"/>
            <a:tailEnd type="none" w="sm" len="sm"/>
          </a:ln>
        </p:spPr>
      </p:sp>
      <p:sp>
        <p:nvSpPr>
          <p:cNvPr id="20" name="Freeform 20"/>
          <p:cNvSpPr/>
          <p:nvPr/>
        </p:nvSpPr>
        <p:spPr>
          <a:xfrm>
            <a:off x="568139" y="9439924"/>
            <a:ext cx="317826" cy="197052"/>
          </a:xfrm>
          <a:custGeom>
            <a:avLst/>
            <a:gdLst/>
            <a:ahLst/>
            <a:cxnLst/>
            <a:rect l="l" t="t" r="r" b="b"/>
            <a:pathLst>
              <a:path w="317826" h="197052">
                <a:moveTo>
                  <a:pt x="0" y="0"/>
                </a:moveTo>
                <a:lnTo>
                  <a:pt x="317825" y="0"/>
                </a:lnTo>
                <a:lnTo>
                  <a:pt x="317825" y="197052"/>
                </a:lnTo>
                <a:lnTo>
                  <a:pt x="0" y="197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1028514" y="5222913"/>
            <a:ext cx="3071823" cy="481330"/>
          </a:xfrm>
          <a:prstGeom prst="rect">
            <a:avLst/>
          </a:prstGeom>
        </p:spPr>
        <p:txBody>
          <a:bodyPr lIns="0" tIns="0" rIns="0" bIns="0" rtlCol="0" anchor="t">
            <a:spAutoFit/>
          </a:bodyPr>
          <a:lstStyle/>
          <a:p>
            <a:pPr algn="ctr">
              <a:lnSpc>
                <a:spcPts val="3919"/>
              </a:lnSpc>
              <a:spcBef>
                <a:spcPct val="0"/>
              </a:spcBef>
            </a:pPr>
            <a:r>
              <a:rPr lang="en-US" sz="2799" b="1">
                <a:solidFill>
                  <a:srgbClr val="1E3256"/>
                </a:solidFill>
                <a:latin typeface="Source Sans Pro Bold"/>
                <a:ea typeface="Source Sans Pro Bold"/>
                <a:cs typeface="Source Sans Pro Bold"/>
                <a:sym typeface="Source Sans Pro Bold"/>
              </a:rPr>
              <a:t>Analisis Industri</a:t>
            </a:r>
          </a:p>
        </p:txBody>
      </p:sp>
      <p:sp>
        <p:nvSpPr>
          <p:cNvPr id="22" name="TextBox 22"/>
          <p:cNvSpPr txBox="1"/>
          <p:nvPr/>
        </p:nvSpPr>
        <p:spPr>
          <a:xfrm>
            <a:off x="5021698" y="5222913"/>
            <a:ext cx="3870252" cy="481330"/>
          </a:xfrm>
          <a:prstGeom prst="rect">
            <a:avLst/>
          </a:prstGeom>
        </p:spPr>
        <p:txBody>
          <a:bodyPr lIns="0" tIns="0" rIns="0" bIns="0" rtlCol="0" anchor="t">
            <a:spAutoFit/>
          </a:bodyPr>
          <a:lstStyle/>
          <a:p>
            <a:pPr algn="ctr">
              <a:lnSpc>
                <a:spcPts val="3919"/>
              </a:lnSpc>
              <a:spcBef>
                <a:spcPct val="0"/>
              </a:spcBef>
            </a:pPr>
            <a:r>
              <a:rPr lang="en-US" sz="2799" b="1">
                <a:solidFill>
                  <a:srgbClr val="1E3256"/>
                </a:solidFill>
                <a:latin typeface="Source Sans Pro Bold"/>
                <a:ea typeface="Source Sans Pro Bold"/>
                <a:cs typeface="Source Sans Pro Bold"/>
                <a:sym typeface="Source Sans Pro Bold"/>
              </a:rPr>
              <a:t>Fokus: Industri Finance</a:t>
            </a:r>
          </a:p>
        </p:txBody>
      </p:sp>
      <p:sp>
        <p:nvSpPr>
          <p:cNvPr id="23" name="TextBox 23"/>
          <p:cNvSpPr txBox="1"/>
          <p:nvPr/>
        </p:nvSpPr>
        <p:spPr>
          <a:xfrm>
            <a:off x="9813312" y="5222913"/>
            <a:ext cx="3071823" cy="481330"/>
          </a:xfrm>
          <a:prstGeom prst="rect">
            <a:avLst/>
          </a:prstGeom>
        </p:spPr>
        <p:txBody>
          <a:bodyPr lIns="0" tIns="0" rIns="0" bIns="0" rtlCol="0" anchor="t">
            <a:spAutoFit/>
          </a:bodyPr>
          <a:lstStyle/>
          <a:p>
            <a:pPr algn="ctr">
              <a:lnSpc>
                <a:spcPts val="3919"/>
              </a:lnSpc>
              <a:spcBef>
                <a:spcPct val="0"/>
              </a:spcBef>
            </a:pPr>
            <a:r>
              <a:rPr lang="en-US" sz="2799" b="1">
                <a:solidFill>
                  <a:srgbClr val="1E3256"/>
                </a:solidFill>
                <a:latin typeface="Source Sans Pro Bold"/>
                <a:ea typeface="Source Sans Pro Bold"/>
                <a:cs typeface="Source Sans Pro Bold"/>
                <a:sym typeface="Source Sans Pro Bold"/>
              </a:rPr>
              <a:t>Performa Wilayah</a:t>
            </a:r>
          </a:p>
        </p:txBody>
      </p:sp>
      <p:sp>
        <p:nvSpPr>
          <p:cNvPr id="24" name="TextBox 24"/>
          <p:cNvSpPr txBox="1"/>
          <p:nvPr/>
        </p:nvSpPr>
        <p:spPr>
          <a:xfrm>
            <a:off x="14209109" y="5222913"/>
            <a:ext cx="3068424" cy="481330"/>
          </a:xfrm>
          <a:prstGeom prst="rect">
            <a:avLst/>
          </a:prstGeom>
        </p:spPr>
        <p:txBody>
          <a:bodyPr lIns="0" tIns="0" rIns="0" bIns="0" rtlCol="0" anchor="t">
            <a:spAutoFit/>
          </a:bodyPr>
          <a:lstStyle/>
          <a:p>
            <a:pPr algn="ctr">
              <a:lnSpc>
                <a:spcPts val="3919"/>
              </a:lnSpc>
              <a:spcBef>
                <a:spcPct val="0"/>
              </a:spcBef>
            </a:pPr>
            <a:r>
              <a:rPr lang="en-US" sz="2799" b="1">
                <a:solidFill>
                  <a:srgbClr val="1E3256"/>
                </a:solidFill>
                <a:latin typeface="Source Sans Pro Bold"/>
                <a:ea typeface="Source Sans Pro Bold"/>
                <a:cs typeface="Source Sans Pro Bold"/>
                <a:sym typeface="Source Sans Pro Bold"/>
              </a:rPr>
              <a:t>Pengaruh Diskon</a:t>
            </a:r>
          </a:p>
        </p:txBody>
      </p:sp>
      <p:sp>
        <p:nvSpPr>
          <p:cNvPr id="25" name="TextBox 25"/>
          <p:cNvSpPr txBox="1"/>
          <p:nvPr/>
        </p:nvSpPr>
        <p:spPr>
          <a:xfrm>
            <a:off x="567768" y="6311003"/>
            <a:ext cx="3993316" cy="1560195"/>
          </a:xfrm>
          <a:prstGeom prst="rect">
            <a:avLst/>
          </a:prstGeom>
        </p:spPr>
        <p:txBody>
          <a:bodyPr lIns="0" tIns="0" rIns="0" bIns="0" rtlCol="0" anchor="t">
            <a:spAutoFit/>
          </a:bodyPr>
          <a:lstStyle/>
          <a:p>
            <a:pPr marL="0" lvl="0" indent="0" algn="ctr">
              <a:lnSpc>
                <a:spcPts val="3119"/>
              </a:lnSpc>
              <a:spcBef>
                <a:spcPct val="0"/>
              </a:spcBef>
            </a:pPr>
            <a:r>
              <a:rPr lang="en-US" sz="2399">
                <a:solidFill>
                  <a:srgbClr val="1E3256"/>
                </a:solidFill>
                <a:latin typeface="Source Sans Pro"/>
                <a:ea typeface="Source Sans Pro"/>
                <a:cs typeface="Source Sans Pro"/>
                <a:sym typeface="Source Sans Pro"/>
              </a:rPr>
              <a:t>•Total Sales per Industri ➝ Finance dominan.</a:t>
            </a:r>
          </a:p>
          <a:p>
            <a:pPr marL="0" lvl="0" indent="0" algn="ctr">
              <a:lnSpc>
                <a:spcPts val="3119"/>
              </a:lnSpc>
              <a:spcBef>
                <a:spcPct val="0"/>
              </a:spcBef>
            </a:pPr>
            <a:r>
              <a:rPr lang="en-US" sz="2399">
                <a:solidFill>
                  <a:srgbClr val="1E3256"/>
                </a:solidFill>
                <a:latin typeface="Source Sans Pro"/>
                <a:ea typeface="Source Sans Pro"/>
                <a:cs typeface="Source Sans Pro"/>
                <a:sym typeface="Source Sans Pro"/>
              </a:rPr>
              <a:t>• Profit Margin per Industri ➝ Variasi besar.</a:t>
            </a:r>
          </a:p>
        </p:txBody>
      </p:sp>
      <p:sp>
        <p:nvSpPr>
          <p:cNvPr id="26" name="TextBox 26"/>
          <p:cNvSpPr txBox="1"/>
          <p:nvPr/>
        </p:nvSpPr>
        <p:spPr>
          <a:xfrm>
            <a:off x="4696159" y="6321992"/>
            <a:ext cx="4521331" cy="1950720"/>
          </a:xfrm>
          <a:prstGeom prst="rect">
            <a:avLst/>
          </a:prstGeom>
        </p:spPr>
        <p:txBody>
          <a:bodyPr lIns="0" tIns="0" rIns="0" bIns="0" rtlCol="0" anchor="t">
            <a:spAutoFit/>
          </a:bodyPr>
          <a:lstStyle/>
          <a:p>
            <a:pPr marL="0" lvl="0" indent="0" algn="ctr">
              <a:lnSpc>
                <a:spcPts val="3119"/>
              </a:lnSpc>
              <a:spcBef>
                <a:spcPct val="0"/>
              </a:spcBef>
            </a:pPr>
            <a:r>
              <a:rPr lang="en-US" sz="2399">
                <a:solidFill>
                  <a:srgbClr val="1E3256"/>
                </a:solidFill>
                <a:latin typeface="Source Sans Pro"/>
                <a:ea typeface="Source Sans Pro"/>
                <a:cs typeface="Source Sans Pro"/>
                <a:sym typeface="Source Sans Pro"/>
              </a:rPr>
              <a:t>• Produk Finance dengan penjualan tinggi dan margin tinggi.</a:t>
            </a:r>
          </a:p>
          <a:p>
            <a:pPr marL="0" lvl="0" indent="0" algn="ctr">
              <a:lnSpc>
                <a:spcPts val="3119"/>
              </a:lnSpc>
              <a:spcBef>
                <a:spcPct val="0"/>
              </a:spcBef>
            </a:pPr>
            <a:r>
              <a:rPr lang="en-US" sz="2399">
                <a:solidFill>
                  <a:srgbClr val="1E3256"/>
                </a:solidFill>
                <a:latin typeface="Source Sans Pro"/>
                <a:ea typeface="Source Sans Pro"/>
                <a:cs typeface="Source Sans Pro"/>
                <a:sym typeface="Source Sans Pro"/>
              </a:rPr>
              <a:t>•Identifikasi produk rugi dan perlu evaluasi.</a:t>
            </a:r>
          </a:p>
          <a:p>
            <a:pPr marL="0" lvl="0" indent="0" algn="ctr">
              <a:lnSpc>
                <a:spcPts val="3119"/>
              </a:lnSpc>
              <a:spcBef>
                <a:spcPct val="0"/>
              </a:spcBef>
            </a:pPr>
            <a:endParaRPr lang="en-US" sz="2399">
              <a:solidFill>
                <a:srgbClr val="1E3256"/>
              </a:solidFill>
              <a:latin typeface="Source Sans Pro"/>
              <a:ea typeface="Source Sans Pro"/>
              <a:cs typeface="Source Sans Pro"/>
              <a:sym typeface="Source Sans Pro"/>
            </a:endParaRPr>
          </a:p>
        </p:txBody>
      </p:sp>
      <p:sp>
        <p:nvSpPr>
          <p:cNvPr id="27" name="TextBox 27"/>
          <p:cNvSpPr txBox="1"/>
          <p:nvPr/>
        </p:nvSpPr>
        <p:spPr>
          <a:xfrm>
            <a:off x="1102190" y="2009666"/>
            <a:ext cx="7187939" cy="847725"/>
          </a:xfrm>
          <a:prstGeom prst="rect">
            <a:avLst/>
          </a:prstGeom>
        </p:spPr>
        <p:txBody>
          <a:bodyPr lIns="0" tIns="0" rIns="0" bIns="0" rtlCol="0" anchor="t">
            <a:spAutoFit/>
          </a:bodyPr>
          <a:lstStyle/>
          <a:p>
            <a:pPr algn="l">
              <a:lnSpc>
                <a:spcPts val="6720"/>
              </a:lnSpc>
            </a:pPr>
            <a:r>
              <a:rPr lang="en-US" sz="5600" b="1">
                <a:solidFill>
                  <a:srgbClr val="FFFFFF"/>
                </a:solidFill>
                <a:latin typeface="Source Serif Pro Bold"/>
                <a:ea typeface="Source Serif Pro Bold"/>
                <a:cs typeface="Source Serif Pro Bold"/>
                <a:sym typeface="Source Serif Pro Bold"/>
              </a:rPr>
              <a:t>Analisis SaaS Sales</a:t>
            </a:r>
          </a:p>
        </p:txBody>
      </p:sp>
      <p:sp>
        <p:nvSpPr>
          <p:cNvPr id="28" name="TextBox 28"/>
          <p:cNvSpPr txBox="1"/>
          <p:nvPr/>
        </p:nvSpPr>
        <p:spPr>
          <a:xfrm>
            <a:off x="9341315" y="6311003"/>
            <a:ext cx="4072806" cy="1560195"/>
          </a:xfrm>
          <a:prstGeom prst="rect">
            <a:avLst/>
          </a:prstGeom>
        </p:spPr>
        <p:txBody>
          <a:bodyPr lIns="0" tIns="0" rIns="0" bIns="0" rtlCol="0" anchor="t">
            <a:spAutoFit/>
          </a:bodyPr>
          <a:lstStyle/>
          <a:p>
            <a:pPr algn="ctr">
              <a:lnSpc>
                <a:spcPts val="3119"/>
              </a:lnSpc>
            </a:pPr>
            <a:r>
              <a:rPr lang="en-US" sz="2399">
                <a:solidFill>
                  <a:srgbClr val="1E3256"/>
                </a:solidFill>
                <a:latin typeface="Source Sans Pro"/>
                <a:ea typeface="Source Sans Pro"/>
                <a:cs typeface="Source Sans Pro"/>
                <a:sym typeface="Source Sans Pro"/>
              </a:rPr>
              <a:t>•Bar Chart Total Sales &amp; Profit per Region.</a:t>
            </a:r>
          </a:p>
          <a:p>
            <a:pPr marL="0" lvl="0" indent="0" algn="ctr">
              <a:lnSpc>
                <a:spcPts val="3119"/>
              </a:lnSpc>
              <a:spcBef>
                <a:spcPct val="0"/>
              </a:spcBef>
            </a:pPr>
            <a:r>
              <a:rPr lang="en-US" sz="2399">
                <a:solidFill>
                  <a:srgbClr val="1E3256"/>
                </a:solidFill>
                <a:latin typeface="Source Sans Pro"/>
                <a:ea typeface="Source Sans Pro"/>
                <a:cs typeface="Source Sans Pro"/>
                <a:sym typeface="Source Sans Pro"/>
              </a:rPr>
              <a:t>•Beberapa region mendominasi performa penjualan.</a:t>
            </a:r>
          </a:p>
        </p:txBody>
      </p:sp>
      <p:sp>
        <p:nvSpPr>
          <p:cNvPr id="29" name="TextBox 29"/>
          <p:cNvSpPr txBox="1"/>
          <p:nvPr/>
        </p:nvSpPr>
        <p:spPr>
          <a:xfrm>
            <a:off x="13868016" y="6229983"/>
            <a:ext cx="3870462" cy="1560195"/>
          </a:xfrm>
          <a:prstGeom prst="rect">
            <a:avLst/>
          </a:prstGeom>
        </p:spPr>
        <p:txBody>
          <a:bodyPr lIns="0" tIns="0" rIns="0" bIns="0" rtlCol="0" anchor="t">
            <a:spAutoFit/>
          </a:bodyPr>
          <a:lstStyle/>
          <a:p>
            <a:pPr marL="0" lvl="0" indent="0" algn="ctr">
              <a:lnSpc>
                <a:spcPts val="3119"/>
              </a:lnSpc>
              <a:spcBef>
                <a:spcPct val="0"/>
              </a:spcBef>
            </a:pPr>
            <a:r>
              <a:rPr lang="en-US" sz="2399">
                <a:solidFill>
                  <a:srgbClr val="1E3256"/>
                </a:solidFill>
                <a:latin typeface="Source Sans Pro"/>
                <a:ea typeface="Source Sans Pro"/>
                <a:cs typeface="Source Sans Pro"/>
                <a:sym typeface="Source Sans Pro"/>
              </a:rPr>
              <a:t>• Rata-rata Profit &amp; Sales per tingkat diskon.</a:t>
            </a:r>
          </a:p>
          <a:p>
            <a:pPr marL="0" lvl="0" indent="0" algn="ctr">
              <a:lnSpc>
                <a:spcPts val="3119"/>
              </a:lnSpc>
              <a:spcBef>
                <a:spcPct val="0"/>
              </a:spcBef>
            </a:pPr>
            <a:r>
              <a:rPr lang="en-US" sz="2399">
                <a:solidFill>
                  <a:srgbClr val="1E3256"/>
                </a:solidFill>
                <a:latin typeface="Source Sans Pro"/>
                <a:ea typeface="Source Sans Pro"/>
                <a:cs typeface="Source Sans Pro"/>
                <a:sym typeface="Source Sans Pro"/>
              </a:rPr>
              <a:t>• Diskon tinggi tidak selalu berdampak positif pada profit</a:t>
            </a:r>
          </a:p>
        </p:txBody>
      </p:sp>
      <p:sp>
        <p:nvSpPr>
          <p:cNvPr id="30" name="TextBox 30"/>
          <p:cNvSpPr txBox="1"/>
          <p:nvPr/>
        </p:nvSpPr>
        <p:spPr>
          <a:xfrm>
            <a:off x="15285016" y="9420874"/>
            <a:ext cx="2296306" cy="273536"/>
          </a:xfrm>
          <a:prstGeom prst="rect">
            <a:avLst/>
          </a:prstGeom>
        </p:spPr>
        <p:txBody>
          <a:bodyPr lIns="0" tIns="0" rIns="0" bIns="0" rtlCol="0" anchor="t">
            <a:spAutoFit/>
          </a:bodyPr>
          <a:lstStyle/>
          <a:p>
            <a:pPr marL="0" lvl="0" indent="0" algn="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5" action="ppaction://hlinksldjump"/>
              </a:rPr>
              <a:t>Kembali ke Agenda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sp>
        <p:nvSpPr>
          <p:cNvPr id="2" name="AutoShape 2"/>
          <p:cNvSpPr/>
          <p:nvPr/>
        </p:nvSpPr>
        <p:spPr>
          <a:xfrm flipV="1">
            <a:off x="2453" y="8197470"/>
            <a:ext cx="2421540" cy="31374"/>
          </a:xfrm>
          <a:prstGeom prst="line">
            <a:avLst/>
          </a:prstGeom>
          <a:ln w="28575" cap="flat">
            <a:solidFill>
              <a:srgbClr val="1E3256"/>
            </a:solidFill>
            <a:prstDash val="solid"/>
            <a:headEnd type="none" w="sm" len="sm"/>
            <a:tailEnd type="none" w="sm" len="sm"/>
          </a:ln>
        </p:spPr>
      </p:sp>
      <p:sp>
        <p:nvSpPr>
          <p:cNvPr id="3" name="AutoShape 3"/>
          <p:cNvSpPr/>
          <p:nvPr/>
        </p:nvSpPr>
        <p:spPr>
          <a:xfrm>
            <a:off x="2423993" y="8192329"/>
            <a:ext cx="1913659" cy="0"/>
          </a:xfrm>
          <a:prstGeom prst="line">
            <a:avLst/>
          </a:prstGeom>
          <a:ln w="28575" cap="flat">
            <a:solidFill>
              <a:srgbClr val="1E3256"/>
            </a:solidFill>
            <a:prstDash val="solid"/>
            <a:headEnd type="none" w="sm" len="sm"/>
            <a:tailEnd type="none" w="sm" len="sm"/>
          </a:ln>
        </p:spPr>
      </p:sp>
      <p:sp>
        <p:nvSpPr>
          <p:cNvPr id="4" name="AutoShape 4"/>
          <p:cNvSpPr/>
          <p:nvPr/>
        </p:nvSpPr>
        <p:spPr>
          <a:xfrm>
            <a:off x="4624070" y="8193381"/>
            <a:ext cx="4666244" cy="34411"/>
          </a:xfrm>
          <a:prstGeom prst="line">
            <a:avLst/>
          </a:prstGeom>
          <a:ln w="28575" cap="flat">
            <a:solidFill>
              <a:srgbClr val="1E3256"/>
            </a:solidFill>
            <a:prstDash val="solid"/>
            <a:headEnd type="none" w="sm" len="sm"/>
            <a:tailEnd type="none" w="sm" len="sm"/>
          </a:ln>
        </p:spPr>
      </p:sp>
      <p:sp>
        <p:nvSpPr>
          <p:cNvPr id="5" name="AutoShape 5"/>
          <p:cNvSpPr/>
          <p:nvPr/>
        </p:nvSpPr>
        <p:spPr>
          <a:xfrm flipV="1">
            <a:off x="9576300" y="8210289"/>
            <a:ext cx="6007498" cy="18123"/>
          </a:xfrm>
          <a:prstGeom prst="line">
            <a:avLst/>
          </a:prstGeom>
          <a:ln w="28575" cap="flat">
            <a:solidFill>
              <a:srgbClr val="1E3256"/>
            </a:solidFill>
            <a:prstDash val="solid"/>
            <a:headEnd type="none" w="sm" len="sm"/>
            <a:tailEnd type="none" w="sm" len="sm"/>
          </a:ln>
        </p:spPr>
      </p:sp>
      <p:grpSp>
        <p:nvGrpSpPr>
          <p:cNvPr id="6" name="Group 6"/>
          <p:cNvGrpSpPr/>
          <p:nvPr/>
        </p:nvGrpSpPr>
        <p:grpSpPr>
          <a:xfrm>
            <a:off x="-28974" y="-839328"/>
            <a:ext cx="9144000" cy="3505081"/>
            <a:chOff x="0" y="0"/>
            <a:chExt cx="4414878" cy="1692313"/>
          </a:xfrm>
        </p:grpSpPr>
        <p:sp>
          <p:nvSpPr>
            <p:cNvPr id="7" name="Freeform 7"/>
            <p:cNvSpPr/>
            <p:nvPr/>
          </p:nvSpPr>
          <p:spPr>
            <a:xfrm>
              <a:off x="0" y="0"/>
              <a:ext cx="4414878" cy="1692313"/>
            </a:xfrm>
            <a:custGeom>
              <a:avLst/>
              <a:gdLst/>
              <a:ahLst/>
              <a:cxnLst/>
              <a:rect l="l" t="t" r="r" b="b"/>
              <a:pathLst>
                <a:path w="4414878" h="1692313">
                  <a:moveTo>
                    <a:pt x="0" y="0"/>
                  </a:moveTo>
                  <a:lnTo>
                    <a:pt x="4414878" y="0"/>
                  </a:lnTo>
                  <a:lnTo>
                    <a:pt x="4414878" y="1692313"/>
                  </a:lnTo>
                  <a:lnTo>
                    <a:pt x="0" y="1692313"/>
                  </a:lnTo>
                  <a:close/>
                </a:path>
              </a:pathLst>
            </a:custGeom>
            <a:solidFill>
              <a:srgbClr val="1E3256"/>
            </a:solidFill>
          </p:spPr>
        </p:sp>
      </p:grpSp>
      <p:grpSp>
        <p:nvGrpSpPr>
          <p:cNvPr id="8" name="Group 8"/>
          <p:cNvGrpSpPr/>
          <p:nvPr/>
        </p:nvGrpSpPr>
        <p:grpSpPr>
          <a:xfrm>
            <a:off x="9115026" y="-925053"/>
            <a:ext cx="9144000" cy="3600331"/>
            <a:chOff x="0" y="0"/>
            <a:chExt cx="12192000" cy="4800441"/>
          </a:xfrm>
        </p:grpSpPr>
        <p:pic>
          <p:nvPicPr>
            <p:cNvPr id="9" name="Picture 9"/>
            <p:cNvPicPr>
              <a:picLocks noChangeAspect="1"/>
            </p:cNvPicPr>
            <p:nvPr/>
          </p:nvPicPr>
          <p:blipFill>
            <a:blip r:embed="rId2"/>
            <a:srcRect t="23840" r="9730" b="22812"/>
            <a:stretch>
              <a:fillRect/>
            </a:stretch>
          </p:blipFill>
          <p:spPr>
            <a:xfrm>
              <a:off x="0" y="0"/>
              <a:ext cx="12192000" cy="4800441"/>
            </a:xfrm>
            <a:prstGeom prst="rect">
              <a:avLst/>
            </a:prstGeom>
          </p:spPr>
        </p:pic>
      </p:grpSp>
      <p:grpSp>
        <p:nvGrpSpPr>
          <p:cNvPr id="10" name="Group 10"/>
          <p:cNvGrpSpPr/>
          <p:nvPr/>
        </p:nvGrpSpPr>
        <p:grpSpPr>
          <a:xfrm rot="-2700000">
            <a:off x="15625464" y="8108221"/>
            <a:ext cx="203272" cy="203272"/>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E3256"/>
            </a:solidFill>
          </p:spPr>
        </p:sp>
      </p:grpSp>
      <p:grpSp>
        <p:nvGrpSpPr>
          <p:cNvPr id="12" name="Group 12"/>
          <p:cNvGrpSpPr/>
          <p:nvPr/>
        </p:nvGrpSpPr>
        <p:grpSpPr>
          <a:xfrm rot="-2700000">
            <a:off x="4379751" y="8090693"/>
            <a:ext cx="203272" cy="203272"/>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E3256"/>
            </a:solidFill>
          </p:spPr>
        </p:sp>
      </p:grpSp>
      <p:grpSp>
        <p:nvGrpSpPr>
          <p:cNvPr id="14" name="Group 14"/>
          <p:cNvGrpSpPr/>
          <p:nvPr/>
        </p:nvGrpSpPr>
        <p:grpSpPr>
          <a:xfrm rot="-2700000">
            <a:off x="9331361" y="8127208"/>
            <a:ext cx="203272" cy="203272"/>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1E3256"/>
            </a:solidFill>
          </p:spPr>
        </p:sp>
      </p:grpSp>
      <p:sp>
        <p:nvSpPr>
          <p:cNvPr id="16" name="AutoShape 16"/>
          <p:cNvSpPr/>
          <p:nvPr/>
        </p:nvSpPr>
        <p:spPr>
          <a:xfrm>
            <a:off x="15868989" y="8211703"/>
            <a:ext cx="2421464" cy="31505"/>
          </a:xfrm>
          <a:prstGeom prst="line">
            <a:avLst/>
          </a:prstGeom>
          <a:ln w="28575" cap="flat">
            <a:solidFill>
              <a:srgbClr val="1E3256"/>
            </a:solidFill>
            <a:prstDash val="solid"/>
            <a:headEnd type="none" w="sm" len="sm"/>
            <a:tailEnd type="none" w="sm" len="sm"/>
          </a:ln>
        </p:spPr>
      </p:sp>
      <p:sp>
        <p:nvSpPr>
          <p:cNvPr id="17" name="Freeform 17"/>
          <p:cNvSpPr/>
          <p:nvPr/>
        </p:nvSpPr>
        <p:spPr>
          <a:xfrm>
            <a:off x="569458" y="9694410"/>
            <a:ext cx="317826" cy="197052"/>
          </a:xfrm>
          <a:custGeom>
            <a:avLst/>
            <a:gdLst/>
            <a:ahLst/>
            <a:cxnLst/>
            <a:rect l="l" t="t" r="r" b="b"/>
            <a:pathLst>
              <a:path w="317826" h="197052">
                <a:moveTo>
                  <a:pt x="0" y="0"/>
                </a:moveTo>
                <a:lnTo>
                  <a:pt x="317826" y="0"/>
                </a:lnTo>
                <a:lnTo>
                  <a:pt x="317826" y="197052"/>
                </a:lnTo>
                <a:lnTo>
                  <a:pt x="0" y="197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6226310" y="2706515"/>
            <a:ext cx="6427018" cy="4757547"/>
          </a:xfrm>
          <a:custGeom>
            <a:avLst/>
            <a:gdLst/>
            <a:ahLst/>
            <a:cxnLst/>
            <a:rect l="l" t="t" r="r" b="b"/>
            <a:pathLst>
              <a:path w="6427018" h="4757547">
                <a:moveTo>
                  <a:pt x="0" y="0"/>
                </a:moveTo>
                <a:lnTo>
                  <a:pt x="6427018" y="0"/>
                </a:lnTo>
                <a:lnTo>
                  <a:pt x="6427018" y="4757548"/>
                </a:lnTo>
                <a:lnTo>
                  <a:pt x="0" y="4757548"/>
                </a:lnTo>
                <a:lnTo>
                  <a:pt x="0" y="0"/>
                </a:lnTo>
                <a:close/>
              </a:path>
            </a:pathLst>
          </a:custGeom>
          <a:blipFill>
            <a:blip r:embed="rId5"/>
            <a:stretch>
              <a:fillRect t="-1167" b="-1167"/>
            </a:stretch>
          </a:blipFill>
        </p:spPr>
      </p:sp>
      <p:sp>
        <p:nvSpPr>
          <p:cNvPr id="19" name="TextBox 19"/>
          <p:cNvSpPr txBox="1"/>
          <p:nvPr/>
        </p:nvSpPr>
        <p:spPr>
          <a:xfrm>
            <a:off x="1031153" y="7406913"/>
            <a:ext cx="3071823" cy="481330"/>
          </a:xfrm>
          <a:prstGeom prst="rect">
            <a:avLst/>
          </a:prstGeom>
        </p:spPr>
        <p:txBody>
          <a:bodyPr lIns="0" tIns="0" rIns="0" bIns="0" rtlCol="0" anchor="t">
            <a:spAutoFit/>
          </a:bodyPr>
          <a:lstStyle/>
          <a:p>
            <a:pPr algn="ctr">
              <a:lnSpc>
                <a:spcPts val="3919"/>
              </a:lnSpc>
              <a:spcBef>
                <a:spcPct val="0"/>
              </a:spcBef>
            </a:pPr>
            <a:r>
              <a:rPr lang="en-US" sz="2799" b="1">
                <a:solidFill>
                  <a:srgbClr val="1E3256"/>
                </a:solidFill>
                <a:latin typeface="Source Sans Pro Bold"/>
                <a:ea typeface="Source Sans Pro Bold"/>
                <a:cs typeface="Source Sans Pro Bold"/>
                <a:sym typeface="Source Sans Pro Bold"/>
              </a:rPr>
              <a:t>2020</a:t>
            </a:r>
          </a:p>
        </p:txBody>
      </p:sp>
      <p:sp>
        <p:nvSpPr>
          <p:cNvPr id="20" name="TextBox 20"/>
          <p:cNvSpPr txBox="1"/>
          <p:nvPr/>
        </p:nvSpPr>
        <p:spPr>
          <a:xfrm>
            <a:off x="5024337" y="7406913"/>
            <a:ext cx="3870252" cy="481330"/>
          </a:xfrm>
          <a:prstGeom prst="rect">
            <a:avLst/>
          </a:prstGeom>
        </p:spPr>
        <p:txBody>
          <a:bodyPr lIns="0" tIns="0" rIns="0" bIns="0" rtlCol="0" anchor="t">
            <a:spAutoFit/>
          </a:bodyPr>
          <a:lstStyle/>
          <a:p>
            <a:pPr algn="ctr">
              <a:lnSpc>
                <a:spcPts val="3919"/>
              </a:lnSpc>
              <a:spcBef>
                <a:spcPct val="0"/>
              </a:spcBef>
            </a:pPr>
            <a:r>
              <a:rPr lang="en-US" sz="2799" b="1">
                <a:solidFill>
                  <a:srgbClr val="1E3256"/>
                </a:solidFill>
                <a:latin typeface="Source Sans Pro Bold"/>
                <a:ea typeface="Source Sans Pro Bold"/>
                <a:cs typeface="Source Sans Pro Bold"/>
                <a:sym typeface="Source Sans Pro Bold"/>
              </a:rPr>
              <a:t>2021</a:t>
            </a:r>
          </a:p>
        </p:txBody>
      </p:sp>
      <p:sp>
        <p:nvSpPr>
          <p:cNvPr id="21" name="TextBox 21"/>
          <p:cNvSpPr txBox="1"/>
          <p:nvPr/>
        </p:nvSpPr>
        <p:spPr>
          <a:xfrm>
            <a:off x="9815950" y="7406913"/>
            <a:ext cx="3071823" cy="481330"/>
          </a:xfrm>
          <a:prstGeom prst="rect">
            <a:avLst/>
          </a:prstGeom>
        </p:spPr>
        <p:txBody>
          <a:bodyPr lIns="0" tIns="0" rIns="0" bIns="0" rtlCol="0" anchor="t">
            <a:spAutoFit/>
          </a:bodyPr>
          <a:lstStyle/>
          <a:p>
            <a:pPr algn="ctr">
              <a:lnSpc>
                <a:spcPts val="3919"/>
              </a:lnSpc>
              <a:spcBef>
                <a:spcPct val="0"/>
              </a:spcBef>
            </a:pPr>
            <a:r>
              <a:rPr lang="en-US" sz="2799" b="1">
                <a:solidFill>
                  <a:srgbClr val="1E3256"/>
                </a:solidFill>
                <a:latin typeface="Source Sans Pro Bold"/>
                <a:ea typeface="Source Sans Pro Bold"/>
                <a:cs typeface="Source Sans Pro Bold"/>
                <a:sym typeface="Source Sans Pro Bold"/>
              </a:rPr>
              <a:t>2022</a:t>
            </a:r>
          </a:p>
        </p:txBody>
      </p:sp>
      <p:sp>
        <p:nvSpPr>
          <p:cNvPr id="22" name="TextBox 22"/>
          <p:cNvSpPr txBox="1"/>
          <p:nvPr/>
        </p:nvSpPr>
        <p:spPr>
          <a:xfrm>
            <a:off x="14211748" y="7406913"/>
            <a:ext cx="3068424" cy="481330"/>
          </a:xfrm>
          <a:prstGeom prst="rect">
            <a:avLst/>
          </a:prstGeom>
        </p:spPr>
        <p:txBody>
          <a:bodyPr lIns="0" tIns="0" rIns="0" bIns="0" rtlCol="0" anchor="t">
            <a:spAutoFit/>
          </a:bodyPr>
          <a:lstStyle/>
          <a:p>
            <a:pPr algn="ctr">
              <a:lnSpc>
                <a:spcPts val="3919"/>
              </a:lnSpc>
              <a:spcBef>
                <a:spcPct val="0"/>
              </a:spcBef>
            </a:pPr>
            <a:r>
              <a:rPr lang="en-US" sz="2799" b="1">
                <a:solidFill>
                  <a:srgbClr val="1E3256"/>
                </a:solidFill>
                <a:latin typeface="Source Sans Pro Bold"/>
                <a:ea typeface="Source Sans Pro Bold"/>
                <a:cs typeface="Source Sans Pro Bold"/>
                <a:sym typeface="Source Sans Pro Bold"/>
              </a:rPr>
              <a:t>2023</a:t>
            </a:r>
          </a:p>
        </p:txBody>
      </p:sp>
      <p:sp>
        <p:nvSpPr>
          <p:cNvPr id="23" name="TextBox 23"/>
          <p:cNvSpPr txBox="1"/>
          <p:nvPr/>
        </p:nvSpPr>
        <p:spPr>
          <a:xfrm>
            <a:off x="887284" y="875112"/>
            <a:ext cx="7187939" cy="847725"/>
          </a:xfrm>
          <a:prstGeom prst="rect">
            <a:avLst/>
          </a:prstGeom>
        </p:spPr>
        <p:txBody>
          <a:bodyPr lIns="0" tIns="0" rIns="0" bIns="0" rtlCol="0" anchor="t">
            <a:spAutoFit/>
          </a:bodyPr>
          <a:lstStyle/>
          <a:p>
            <a:pPr algn="l">
              <a:lnSpc>
                <a:spcPts val="6720"/>
              </a:lnSpc>
            </a:pPr>
            <a:r>
              <a:rPr lang="en-US" sz="5600" b="1">
                <a:solidFill>
                  <a:srgbClr val="FFFFFF"/>
                </a:solidFill>
                <a:latin typeface="Source Serif Pro Bold"/>
                <a:ea typeface="Source Serif Pro Bold"/>
                <a:cs typeface="Source Serif Pro Bold"/>
                <a:sym typeface="Source Serif Pro Bold"/>
              </a:rPr>
              <a:t>Tren Penjualan</a:t>
            </a:r>
          </a:p>
        </p:txBody>
      </p:sp>
      <p:sp>
        <p:nvSpPr>
          <p:cNvPr id="24" name="TextBox 24"/>
          <p:cNvSpPr txBox="1"/>
          <p:nvPr/>
        </p:nvSpPr>
        <p:spPr>
          <a:xfrm>
            <a:off x="15867670" y="9937663"/>
            <a:ext cx="2296306" cy="273536"/>
          </a:xfrm>
          <a:prstGeom prst="rect">
            <a:avLst/>
          </a:prstGeom>
        </p:spPr>
        <p:txBody>
          <a:bodyPr lIns="0" tIns="0" rIns="0" bIns="0" rtlCol="0" anchor="t">
            <a:spAutoFit/>
          </a:bodyPr>
          <a:lstStyle/>
          <a:p>
            <a:pPr marL="0" lvl="0" indent="0" algn="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6" action="ppaction://hlinksldjump"/>
              </a:rPr>
              <a:t>Kembali ke Agenda</a:t>
            </a:r>
          </a:p>
        </p:txBody>
      </p:sp>
      <p:sp>
        <p:nvSpPr>
          <p:cNvPr id="25" name="TextBox 25"/>
          <p:cNvSpPr txBox="1"/>
          <p:nvPr/>
        </p:nvSpPr>
        <p:spPr>
          <a:xfrm>
            <a:off x="1031153" y="8364639"/>
            <a:ext cx="5990601" cy="2202180"/>
          </a:xfrm>
          <a:prstGeom prst="rect">
            <a:avLst/>
          </a:prstGeom>
        </p:spPr>
        <p:txBody>
          <a:bodyPr lIns="0" tIns="0" rIns="0" bIns="0" rtlCol="0" anchor="t">
            <a:spAutoFit/>
          </a:bodyPr>
          <a:lstStyle/>
          <a:p>
            <a:pPr algn="ctr">
              <a:lnSpc>
                <a:spcPts val="2520"/>
              </a:lnSpc>
              <a:spcBef>
                <a:spcPct val="0"/>
              </a:spcBef>
            </a:pPr>
            <a:r>
              <a:rPr lang="en-US" sz="1800" b="1">
                <a:solidFill>
                  <a:srgbClr val="000000"/>
                </a:solidFill>
                <a:latin typeface="Source Sans Pro Bold"/>
                <a:ea typeface="Source Sans Pro Bold"/>
                <a:cs typeface="Source Sans Pro Bold"/>
                <a:sym typeface="Source Sans Pro Bold"/>
              </a:rPr>
              <a:t>Penurunan Sales di 2021</a:t>
            </a:r>
          </a:p>
          <a:p>
            <a:pPr algn="ctr">
              <a:lnSpc>
                <a:spcPts val="2520"/>
              </a:lnSpc>
              <a:spcBef>
                <a:spcPct val="0"/>
              </a:spcBef>
            </a:pPr>
            <a:r>
              <a:rPr lang="en-US" sz="1800" b="1">
                <a:solidFill>
                  <a:srgbClr val="000000"/>
                </a:solidFill>
                <a:latin typeface="Source Sans Pro Bold"/>
                <a:ea typeface="Source Sans Pro Bold"/>
                <a:cs typeface="Source Sans Pro Bold"/>
                <a:sym typeface="Source Sans Pro Bold"/>
              </a:rPr>
              <a:t>  + Pada tahun 2021, terlihat sedikit penurunan dibandingkan tahun 2020.</a:t>
            </a:r>
          </a:p>
          <a:p>
            <a:pPr algn="ctr">
              <a:lnSpc>
                <a:spcPts val="2520"/>
              </a:lnSpc>
              <a:spcBef>
                <a:spcPct val="0"/>
              </a:spcBef>
            </a:pPr>
            <a:r>
              <a:rPr lang="en-US" sz="1800" b="1">
                <a:solidFill>
                  <a:srgbClr val="000000"/>
                </a:solidFill>
                <a:latin typeface="Source Sans Pro Bold"/>
                <a:ea typeface="Source Sans Pro Bold"/>
                <a:cs typeface="Source Sans Pro Bold"/>
                <a:sym typeface="Source Sans Pro Bold"/>
              </a:rPr>
              <a:t>  + Ini bisa disebabkan oleh faktor eksternal seperti pandemi, perubahan tren pasar, atau kebijakan perusahaan.</a:t>
            </a:r>
          </a:p>
          <a:p>
            <a:pPr algn="ctr">
              <a:lnSpc>
                <a:spcPts val="2520"/>
              </a:lnSpc>
              <a:spcBef>
                <a:spcPct val="0"/>
              </a:spcBef>
            </a:pPr>
            <a:endParaRPr lang="en-US" sz="1800" b="1">
              <a:solidFill>
                <a:srgbClr val="000000"/>
              </a:solidFill>
              <a:latin typeface="Source Sans Pro Bold"/>
              <a:ea typeface="Source Sans Pro Bold"/>
              <a:cs typeface="Source Sans Pro Bold"/>
              <a:sym typeface="Source Sans Pro Bold"/>
            </a:endParaRPr>
          </a:p>
        </p:txBody>
      </p:sp>
      <p:sp>
        <p:nvSpPr>
          <p:cNvPr id="26" name="TextBox 26"/>
          <p:cNvSpPr txBox="1"/>
          <p:nvPr/>
        </p:nvSpPr>
        <p:spPr>
          <a:xfrm>
            <a:off x="7021754" y="8416839"/>
            <a:ext cx="5631575" cy="2052394"/>
          </a:xfrm>
          <a:prstGeom prst="rect">
            <a:avLst/>
          </a:prstGeom>
        </p:spPr>
        <p:txBody>
          <a:bodyPr lIns="0" tIns="0" rIns="0" bIns="0" rtlCol="0" anchor="t">
            <a:spAutoFit/>
          </a:bodyPr>
          <a:lstStyle/>
          <a:p>
            <a:pPr algn="ctr">
              <a:lnSpc>
                <a:spcPts val="2375"/>
              </a:lnSpc>
            </a:pPr>
            <a:r>
              <a:rPr lang="en-US" sz="1697" b="1">
                <a:solidFill>
                  <a:srgbClr val="000000"/>
                </a:solidFill>
                <a:latin typeface="Source Sans Pro Bold"/>
                <a:ea typeface="Source Sans Pro Bold"/>
                <a:cs typeface="Source Sans Pro Bold"/>
                <a:sym typeface="Source Sans Pro Bold"/>
              </a:rPr>
              <a:t>Peningkatan Drastis di 2021 dan 2022</a:t>
            </a:r>
          </a:p>
          <a:p>
            <a:pPr algn="ctr">
              <a:lnSpc>
                <a:spcPts val="2375"/>
              </a:lnSpc>
              <a:spcBef>
                <a:spcPct val="0"/>
              </a:spcBef>
            </a:pPr>
            <a:r>
              <a:rPr lang="en-US" sz="1697" b="1">
                <a:solidFill>
                  <a:srgbClr val="000000"/>
                </a:solidFill>
                <a:latin typeface="Source Sans Pro Bold"/>
                <a:ea typeface="Source Sans Pro Bold"/>
                <a:cs typeface="Source Sans Pro Bold"/>
                <a:sym typeface="Source Sans Pro Bold"/>
              </a:rPr>
              <a:t>  + Sales mulai meningkat signifikan pada tahun 2021 dan terus meningkat tajam pada 2022.</a:t>
            </a:r>
          </a:p>
          <a:p>
            <a:pPr algn="ctr">
              <a:lnSpc>
                <a:spcPts val="2375"/>
              </a:lnSpc>
              <a:spcBef>
                <a:spcPct val="0"/>
              </a:spcBef>
            </a:pPr>
            <a:r>
              <a:rPr lang="en-US" sz="1697" b="1">
                <a:solidFill>
                  <a:srgbClr val="000000"/>
                </a:solidFill>
                <a:latin typeface="Source Sans Pro Bold"/>
                <a:ea typeface="Source Sans Pro Bold"/>
                <a:cs typeface="Source Sans Pro Bold"/>
                <a:sym typeface="Source Sans Pro Bold"/>
              </a:rPr>
              <a:t>  + Ada kemungkinan strategi baru, ekspansi pasar, promosi yang lebih efektif, atau produk yang lebih diminati mulai diterapkan pada 2022 dan berhasil di tahun berikutnya.</a:t>
            </a:r>
          </a:p>
          <a:p>
            <a:pPr algn="ctr">
              <a:lnSpc>
                <a:spcPts val="2375"/>
              </a:lnSpc>
              <a:spcBef>
                <a:spcPct val="0"/>
              </a:spcBef>
            </a:pPr>
            <a:endParaRPr lang="en-US" sz="1697" b="1">
              <a:solidFill>
                <a:srgbClr val="000000"/>
              </a:solidFill>
              <a:latin typeface="Source Sans Pro Bold"/>
              <a:ea typeface="Source Sans Pro Bold"/>
              <a:cs typeface="Source Sans Pro Bold"/>
              <a:sym typeface="Source Sans Pro Bold"/>
            </a:endParaRPr>
          </a:p>
        </p:txBody>
      </p:sp>
      <p:sp>
        <p:nvSpPr>
          <p:cNvPr id="27" name="TextBox 27"/>
          <p:cNvSpPr txBox="1"/>
          <p:nvPr/>
        </p:nvSpPr>
        <p:spPr>
          <a:xfrm>
            <a:off x="12887773" y="8439957"/>
            <a:ext cx="5311623" cy="1790774"/>
          </a:xfrm>
          <a:prstGeom prst="rect">
            <a:avLst/>
          </a:prstGeom>
        </p:spPr>
        <p:txBody>
          <a:bodyPr lIns="0" tIns="0" rIns="0" bIns="0" rtlCol="0" anchor="t">
            <a:spAutoFit/>
          </a:bodyPr>
          <a:lstStyle/>
          <a:p>
            <a:pPr algn="ctr">
              <a:lnSpc>
                <a:spcPts val="2388"/>
              </a:lnSpc>
              <a:spcBef>
                <a:spcPct val="0"/>
              </a:spcBef>
            </a:pPr>
            <a:r>
              <a:rPr lang="en-US" sz="1706" b="1">
                <a:solidFill>
                  <a:srgbClr val="000000"/>
                </a:solidFill>
                <a:latin typeface="Source Sans Pro Bold"/>
                <a:ea typeface="Source Sans Pro Bold"/>
                <a:cs typeface="Source Sans Pro Bold"/>
                <a:sym typeface="Source Sans Pro Bold"/>
              </a:rPr>
              <a:t>Momentum Positif di 2023</a:t>
            </a:r>
          </a:p>
          <a:p>
            <a:pPr algn="ctr">
              <a:lnSpc>
                <a:spcPts val="2388"/>
              </a:lnSpc>
              <a:spcBef>
                <a:spcPct val="0"/>
              </a:spcBef>
            </a:pPr>
            <a:r>
              <a:rPr lang="en-US" sz="1706" b="1">
                <a:solidFill>
                  <a:srgbClr val="000000"/>
                </a:solidFill>
                <a:latin typeface="Source Sans Pro Bold"/>
                <a:ea typeface="Source Sans Pro Bold"/>
                <a:cs typeface="Source Sans Pro Bold"/>
                <a:sym typeface="Source Sans Pro Bold"/>
              </a:rPr>
              <a:t>  + Jika tren ini berlanjut, 2024 berpotensi mencatatkan pertumbuhan lebih tinggi lagi.</a:t>
            </a:r>
          </a:p>
          <a:p>
            <a:pPr algn="ctr">
              <a:lnSpc>
                <a:spcPts val="2388"/>
              </a:lnSpc>
              <a:spcBef>
                <a:spcPct val="0"/>
              </a:spcBef>
            </a:pPr>
            <a:r>
              <a:rPr lang="en-US" sz="1706" b="1">
                <a:solidFill>
                  <a:srgbClr val="000000"/>
                </a:solidFill>
                <a:latin typeface="Source Sans Pro Bold"/>
                <a:ea typeface="Source Sans Pro Bold"/>
                <a:cs typeface="Source Sans Pro Bold"/>
                <a:sym typeface="Source Sans Pro Bold"/>
              </a:rPr>
              <a:t>  + Perlu dianalisis faktor-faktor yang mendukung lonjakan sales</a:t>
            </a:r>
          </a:p>
          <a:p>
            <a:pPr algn="ctr">
              <a:lnSpc>
                <a:spcPts val="2388"/>
              </a:lnSpc>
              <a:spcBef>
                <a:spcPct val="0"/>
              </a:spcBef>
            </a:pPr>
            <a:endParaRPr lang="en-US" sz="1706" b="1">
              <a:solidFill>
                <a:srgbClr val="000000"/>
              </a:solidFill>
              <a:latin typeface="Source Sans Pro Bold"/>
              <a:ea typeface="Source Sans Pro Bold"/>
              <a:cs typeface="Source Sans Pro Bold"/>
              <a:sym typeface="Source Sans Pro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66591"/>
            <a:chOff x="0" y="0"/>
            <a:chExt cx="8829757" cy="1094348"/>
          </a:xfrm>
        </p:grpSpPr>
        <p:sp>
          <p:nvSpPr>
            <p:cNvPr id="3" name="Freeform 3"/>
            <p:cNvSpPr/>
            <p:nvPr/>
          </p:nvSpPr>
          <p:spPr>
            <a:xfrm>
              <a:off x="0" y="0"/>
              <a:ext cx="8829756" cy="1094348"/>
            </a:xfrm>
            <a:custGeom>
              <a:avLst/>
              <a:gdLst/>
              <a:ahLst/>
              <a:cxnLst/>
              <a:rect l="l" t="t" r="r" b="b"/>
              <a:pathLst>
                <a:path w="8829756" h="1094348">
                  <a:moveTo>
                    <a:pt x="0" y="0"/>
                  </a:moveTo>
                  <a:lnTo>
                    <a:pt x="8829756" y="0"/>
                  </a:lnTo>
                  <a:lnTo>
                    <a:pt x="8829756" y="1094348"/>
                  </a:lnTo>
                  <a:lnTo>
                    <a:pt x="0" y="1094348"/>
                  </a:lnTo>
                  <a:close/>
                </a:path>
              </a:pathLst>
            </a:custGeom>
            <a:solidFill>
              <a:srgbClr val="1E3256"/>
            </a:solidFill>
          </p:spPr>
        </p:sp>
      </p:grpSp>
      <p:sp>
        <p:nvSpPr>
          <p:cNvPr id="4" name="AutoShape 4"/>
          <p:cNvSpPr/>
          <p:nvPr/>
        </p:nvSpPr>
        <p:spPr>
          <a:xfrm flipV="1">
            <a:off x="9334394" y="3707546"/>
            <a:ext cx="0" cy="4903784"/>
          </a:xfrm>
          <a:prstGeom prst="line">
            <a:avLst/>
          </a:prstGeom>
          <a:ln w="28575" cap="flat">
            <a:solidFill>
              <a:srgbClr val="EDECED"/>
            </a:solidFill>
            <a:prstDash val="solid"/>
            <a:headEnd type="none" w="sm" len="sm"/>
            <a:tailEnd type="none" w="sm" len="sm"/>
          </a:ln>
        </p:spPr>
      </p:sp>
      <p:sp>
        <p:nvSpPr>
          <p:cNvPr id="5" name="Freeform 5"/>
          <p:cNvSpPr/>
          <p:nvPr/>
        </p:nvSpPr>
        <p:spPr>
          <a:xfrm>
            <a:off x="1826812" y="2443947"/>
            <a:ext cx="5535182" cy="3715491"/>
          </a:xfrm>
          <a:custGeom>
            <a:avLst/>
            <a:gdLst/>
            <a:ahLst/>
            <a:cxnLst/>
            <a:rect l="l" t="t" r="r" b="b"/>
            <a:pathLst>
              <a:path w="5535182" h="3715491">
                <a:moveTo>
                  <a:pt x="0" y="0"/>
                </a:moveTo>
                <a:lnTo>
                  <a:pt x="5535182" y="0"/>
                </a:lnTo>
                <a:lnTo>
                  <a:pt x="5535182" y="3715491"/>
                </a:lnTo>
                <a:lnTo>
                  <a:pt x="0" y="3715491"/>
                </a:lnTo>
                <a:lnTo>
                  <a:pt x="0" y="0"/>
                </a:lnTo>
                <a:close/>
              </a:path>
            </a:pathLst>
          </a:custGeom>
          <a:blipFill>
            <a:blip r:embed="rId2"/>
            <a:stretch>
              <a:fillRect/>
            </a:stretch>
          </a:blipFill>
        </p:spPr>
      </p:sp>
      <p:sp>
        <p:nvSpPr>
          <p:cNvPr id="6" name="Freeform 6"/>
          <p:cNvSpPr/>
          <p:nvPr/>
        </p:nvSpPr>
        <p:spPr>
          <a:xfrm>
            <a:off x="1826812" y="6474189"/>
            <a:ext cx="5510965" cy="3640646"/>
          </a:xfrm>
          <a:custGeom>
            <a:avLst/>
            <a:gdLst/>
            <a:ahLst/>
            <a:cxnLst/>
            <a:rect l="l" t="t" r="r" b="b"/>
            <a:pathLst>
              <a:path w="5510965" h="3640646">
                <a:moveTo>
                  <a:pt x="0" y="0"/>
                </a:moveTo>
                <a:lnTo>
                  <a:pt x="5510966" y="0"/>
                </a:lnTo>
                <a:lnTo>
                  <a:pt x="5510966" y="3640646"/>
                </a:lnTo>
                <a:lnTo>
                  <a:pt x="0" y="3640646"/>
                </a:lnTo>
                <a:lnTo>
                  <a:pt x="0" y="0"/>
                </a:lnTo>
                <a:close/>
              </a:path>
            </a:pathLst>
          </a:custGeom>
          <a:blipFill>
            <a:blip r:embed="rId3"/>
            <a:stretch>
              <a:fillRect t="-1372" b="-1372"/>
            </a:stretch>
          </a:blipFill>
        </p:spPr>
      </p:sp>
      <p:sp>
        <p:nvSpPr>
          <p:cNvPr id="7" name="Freeform 7"/>
          <p:cNvSpPr/>
          <p:nvPr/>
        </p:nvSpPr>
        <p:spPr>
          <a:xfrm>
            <a:off x="11310831" y="2294919"/>
            <a:ext cx="5238556" cy="3998295"/>
          </a:xfrm>
          <a:custGeom>
            <a:avLst/>
            <a:gdLst/>
            <a:ahLst/>
            <a:cxnLst/>
            <a:rect l="l" t="t" r="r" b="b"/>
            <a:pathLst>
              <a:path w="5238556" h="3998295">
                <a:moveTo>
                  <a:pt x="0" y="0"/>
                </a:moveTo>
                <a:lnTo>
                  <a:pt x="5238556" y="0"/>
                </a:lnTo>
                <a:lnTo>
                  <a:pt x="5238556" y="3998295"/>
                </a:lnTo>
                <a:lnTo>
                  <a:pt x="0" y="3998295"/>
                </a:lnTo>
                <a:lnTo>
                  <a:pt x="0" y="0"/>
                </a:lnTo>
                <a:close/>
              </a:path>
            </a:pathLst>
          </a:custGeom>
          <a:blipFill>
            <a:blip r:embed="rId4"/>
            <a:stretch>
              <a:fillRect l="-3186" r="-304"/>
            </a:stretch>
          </a:blipFill>
        </p:spPr>
      </p:sp>
      <p:sp>
        <p:nvSpPr>
          <p:cNvPr id="8" name="Freeform 8"/>
          <p:cNvSpPr/>
          <p:nvPr/>
        </p:nvSpPr>
        <p:spPr>
          <a:xfrm>
            <a:off x="11310831" y="6333238"/>
            <a:ext cx="5238556" cy="3781597"/>
          </a:xfrm>
          <a:custGeom>
            <a:avLst/>
            <a:gdLst/>
            <a:ahLst/>
            <a:cxnLst/>
            <a:rect l="l" t="t" r="r" b="b"/>
            <a:pathLst>
              <a:path w="5238556" h="3781597">
                <a:moveTo>
                  <a:pt x="0" y="0"/>
                </a:moveTo>
                <a:lnTo>
                  <a:pt x="5238556" y="0"/>
                </a:lnTo>
                <a:lnTo>
                  <a:pt x="5238556" y="3781597"/>
                </a:lnTo>
                <a:lnTo>
                  <a:pt x="0" y="3781597"/>
                </a:lnTo>
                <a:lnTo>
                  <a:pt x="0" y="0"/>
                </a:lnTo>
                <a:close/>
              </a:path>
            </a:pathLst>
          </a:custGeom>
          <a:blipFill>
            <a:blip r:embed="rId5"/>
            <a:stretch>
              <a:fillRect t="-908" b="-908"/>
            </a:stretch>
          </a:blipFill>
        </p:spPr>
      </p:sp>
      <p:sp>
        <p:nvSpPr>
          <p:cNvPr id="9" name="TextBox 9"/>
          <p:cNvSpPr txBox="1"/>
          <p:nvPr/>
        </p:nvSpPr>
        <p:spPr>
          <a:xfrm>
            <a:off x="1974027" y="709433"/>
            <a:ext cx="14339946" cy="847725"/>
          </a:xfrm>
          <a:prstGeom prst="rect">
            <a:avLst/>
          </a:prstGeom>
        </p:spPr>
        <p:txBody>
          <a:bodyPr lIns="0" tIns="0" rIns="0" bIns="0" rtlCol="0" anchor="t">
            <a:spAutoFit/>
          </a:bodyPr>
          <a:lstStyle/>
          <a:p>
            <a:pPr algn="ctr">
              <a:lnSpc>
                <a:spcPts val="6720"/>
              </a:lnSpc>
            </a:pPr>
            <a:r>
              <a:rPr lang="en-US" sz="5600" b="1">
                <a:solidFill>
                  <a:srgbClr val="FFFFFF"/>
                </a:solidFill>
                <a:latin typeface="Source Serif Pro Bold"/>
                <a:ea typeface="Source Serif Pro Bold"/>
                <a:cs typeface="Source Serif Pro Bold"/>
                <a:sym typeface="Source Serif Pro Bold"/>
              </a:rPr>
              <a:t>Analisis Industri - Fokus: Industri Finance</a:t>
            </a:r>
          </a:p>
        </p:txBody>
      </p:sp>
      <p:sp>
        <p:nvSpPr>
          <p:cNvPr id="10" name="TextBox 10"/>
          <p:cNvSpPr txBox="1"/>
          <p:nvPr/>
        </p:nvSpPr>
        <p:spPr>
          <a:xfrm>
            <a:off x="7995847" y="9469012"/>
            <a:ext cx="2296306" cy="273536"/>
          </a:xfrm>
          <a:prstGeom prst="rect">
            <a:avLst/>
          </a:prstGeom>
        </p:spPr>
        <p:txBody>
          <a:bodyPr lIns="0" tIns="0" rIns="0" bIns="0" rtlCol="0" anchor="t">
            <a:spAutoFit/>
          </a:bodyPr>
          <a:lstStyle/>
          <a:p>
            <a:pPr marL="0" lvl="0" indent="0" algn="ct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6" action="ppaction://hlinksldjump"/>
              </a:rPr>
              <a:t>Kembali ke Agenda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768302"/>
            <a:chOff x="0" y="0"/>
            <a:chExt cx="8829757" cy="853766"/>
          </a:xfrm>
        </p:grpSpPr>
        <p:sp>
          <p:nvSpPr>
            <p:cNvPr id="3" name="Freeform 3"/>
            <p:cNvSpPr/>
            <p:nvPr/>
          </p:nvSpPr>
          <p:spPr>
            <a:xfrm>
              <a:off x="0" y="0"/>
              <a:ext cx="8829756" cy="853766"/>
            </a:xfrm>
            <a:custGeom>
              <a:avLst/>
              <a:gdLst/>
              <a:ahLst/>
              <a:cxnLst/>
              <a:rect l="l" t="t" r="r" b="b"/>
              <a:pathLst>
                <a:path w="8829756" h="853766">
                  <a:moveTo>
                    <a:pt x="0" y="0"/>
                  </a:moveTo>
                  <a:lnTo>
                    <a:pt x="8829756" y="0"/>
                  </a:lnTo>
                  <a:lnTo>
                    <a:pt x="8829756" y="853766"/>
                  </a:lnTo>
                  <a:lnTo>
                    <a:pt x="0" y="853766"/>
                  </a:lnTo>
                  <a:close/>
                </a:path>
              </a:pathLst>
            </a:custGeom>
            <a:solidFill>
              <a:srgbClr val="1E3256"/>
            </a:solidFill>
          </p:spPr>
        </p:sp>
      </p:grpSp>
      <p:sp>
        <p:nvSpPr>
          <p:cNvPr id="4" name="AutoShape 4"/>
          <p:cNvSpPr/>
          <p:nvPr/>
        </p:nvSpPr>
        <p:spPr>
          <a:xfrm rot="-5400000">
            <a:off x="6692108" y="6335933"/>
            <a:ext cx="4903784" cy="0"/>
          </a:xfrm>
          <a:prstGeom prst="line">
            <a:avLst/>
          </a:prstGeom>
          <a:ln w="28575" cap="flat">
            <a:solidFill>
              <a:srgbClr val="EDECED"/>
            </a:solidFill>
            <a:prstDash val="solid"/>
            <a:headEnd type="none" w="sm" len="sm"/>
            <a:tailEnd type="none" w="sm" len="sm"/>
          </a:ln>
        </p:spPr>
      </p:sp>
      <p:sp>
        <p:nvSpPr>
          <p:cNvPr id="5" name="Freeform 5"/>
          <p:cNvSpPr/>
          <p:nvPr/>
        </p:nvSpPr>
        <p:spPr>
          <a:xfrm>
            <a:off x="676845" y="1875362"/>
            <a:ext cx="7974769" cy="5264847"/>
          </a:xfrm>
          <a:custGeom>
            <a:avLst/>
            <a:gdLst/>
            <a:ahLst/>
            <a:cxnLst/>
            <a:rect l="l" t="t" r="r" b="b"/>
            <a:pathLst>
              <a:path w="7974769" h="5264847">
                <a:moveTo>
                  <a:pt x="0" y="0"/>
                </a:moveTo>
                <a:lnTo>
                  <a:pt x="7974770" y="0"/>
                </a:lnTo>
                <a:lnTo>
                  <a:pt x="7974770" y="5264847"/>
                </a:lnTo>
                <a:lnTo>
                  <a:pt x="0" y="5264847"/>
                </a:lnTo>
                <a:lnTo>
                  <a:pt x="0" y="0"/>
                </a:lnTo>
                <a:close/>
              </a:path>
            </a:pathLst>
          </a:custGeom>
          <a:blipFill>
            <a:blip r:embed="rId2"/>
            <a:stretch>
              <a:fillRect t="-1294" b="-1294"/>
            </a:stretch>
          </a:blipFill>
        </p:spPr>
      </p:sp>
      <p:sp>
        <p:nvSpPr>
          <p:cNvPr id="6" name="Freeform 6"/>
          <p:cNvSpPr/>
          <p:nvPr/>
        </p:nvSpPr>
        <p:spPr>
          <a:xfrm>
            <a:off x="9310688" y="1875362"/>
            <a:ext cx="8711508" cy="5097186"/>
          </a:xfrm>
          <a:custGeom>
            <a:avLst/>
            <a:gdLst/>
            <a:ahLst/>
            <a:cxnLst/>
            <a:rect l="l" t="t" r="r" b="b"/>
            <a:pathLst>
              <a:path w="8711508" h="5097186">
                <a:moveTo>
                  <a:pt x="0" y="0"/>
                </a:moveTo>
                <a:lnTo>
                  <a:pt x="8711507" y="0"/>
                </a:lnTo>
                <a:lnTo>
                  <a:pt x="8711507" y="5097186"/>
                </a:lnTo>
                <a:lnTo>
                  <a:pt x="0" y="5097186"/>
                </a:lnTo>
                <a:lnTo>
                  <a:pt x="0" y="0"/>
                </a:lnTo>
                <a:close/>
              </a:path>
            </a:pathLst>
          </a:custGeom>
          <a:blipFill>
            <a:blip r:embed="rId3"/>
            <a:stretch>
              <a:fillRect l="-2526" r="-1492"/>
            </a:stretch>
          </a:blipFill>
        </p:spPr>
      </p:sp>
      <p:sp>
        <p:nvSpPr>
          <p:cNvPr id="7" name="TextBox 7"/>
          <p:cNvSpPr txBox="1"/>
          <p:nvPr/>
        </p:nvSpPr>
        <p:spPr>
          <a:xfrm>
            <a:off x="2064067" y="460289"/>
            <a:ext cx="14159866" cy="847725"/>
          </a:xfrm>
          <a:prstGeom prst="rect">
            <a:avLst/>
          </a:prstGeom>
        </p:spPr>
        <p:txBody>
          <a:bodyPr lIns="0" tIns="0" rIns="0" bIns="0" rtlCol="0" anchor="t">
            <a:spAutoFit/>
          </a:bodyPr>
          <a:lstStyle/>
          <a:p>
            <a:pPr algn="ctr">
              <a:lnSpc>
                <a:spcPts val="6720"/>
              </a:lnSpc>
            </a:pPr>
            <a:r>
              <a:rPr lang="en-US" sz="5600" b="1">
                <a:solidFill>
                  <a:srgbClr val="FFFFFF"/>
                </a:solidFill>
                <a:latin typeface="Source Serif Pro Bold"/>
                <a:ea typeface="Source Serif Pro Bold"/>
                <a:cs typeface="Source Serif Pro Bold"/>
                <a:sym typeface="Source Serif Pro Bold"/>
              </a:rPr>
              <a:t>Performa Wilayah - Pengaruh Diskon</a:t>
            </a:r>
          </a:p>
        </p:txBody>
      </p:sp>
      <p:sp>
        <p:nvSpPr>
          <p:cNvPr id="8" name="TextBox 8"/>
          <p:cNvSpPr txBox="1"/>
          <p:nvPr/>
        </p:nvSpPr>
        <p:spPr>
          <a:xfrm>
            <a:off x="8162534" y="9856540"/>
            <a:ext cx="2296306" cy="273536"/>
          </a:xfrm>
          <a:prstGeom prst="rect">
            <a:avLst/>
          </a:prstGeom>
        </p:spPr>
        <p:txBody>
          <a:bodyPr lIns="0" tIns="0" rIns="0" bIns="0" rtlCol="0" anchor="t">
            <a:spAutoFit/>
          </a:bodyPr>
          <a:lstStyle/>
          <a:p>
            <a:pPr marL="0" lvl="0" indent="0" algn="ct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4" action="ppaction://hlinksldjump"/>
              </a:rPr>
              <a:t>Kembali ke Agenda</a:t>
            </a:r>
          </a:p>
        </p:txBody>
      </p:sp>
      <p:sp>
        <p:nvSpPr>
          <p:cNvPr id="9" name="TextBox 9"/>
          <p:cNvSpPr txBox="1"/>
          <p:nvPr/>
        </p:nvSpPr>
        <p:spPr>
          <a:xfrm>
            <a:off x="299455" y="7216409"/>
            <a:ext cx="8607855" cy="2593070"/>
          </a:xfrm>
          <a:prstGeom prst="rect">
            <a:avLst/>
          </a:prstGeom>
        </p:spPr>
        <p:txBody>
          <a:bodyPr lIns="0" tIns="0" rIns="0" bIns="0" rtlCol="0" anchor="t">
            <a:spAutoFit/>
          </a:bodyPr>
          <a:lstStyle/>
          <a:p>
            <a:pPr algn="just">
              <a:lnSpc>
                <a:spcPts val="2349"/>
              </a:lnSpc>
              <a:spcBef>
                <a:spcPct val="0"/>
              </a:spcBef>
            </a:pPr>
            <a:r>
              <a:rPr lang="en-US" sz="1677" b="1">
                <a:solidFill>
                  <a:srgbClr val="000000"/>
                </a:solidFill>
                <a:latin typeface="Source Sans Pro Bold"/>
                <a:ea typeface="Source Sans Pro Bold"/>
                <a:cs typeface="Source Sans Pro Bold"/>
                <a:sym typeface="Source Sans Pro Bold"/>
              </a:rPr>
              <a:t>- Wilayah dengan Penjualan &amp; Profit Tertinggi</a:t>
            </a:r>
          </a:p>
          <a:p>
            <a:pPr algn="just">
              <a:lnSpc>
                <a:spcPts val="2349"/>
              </a:lnSpc>
              <a:spcBef>
                <a:spcPct val="0"/>
              </a:spcBef>
            </a:pPr>
            <a:r>
              <a:rPr lang="en-US" sz="1677" b="1">
                <a:solidFill>
                  <a:srgbClr val="000000"/>
                </a:solidFill>
                <a:latin typeface="Source Sans Pro Bold"/>
                <a:ea typeface="Source Sans Pro Bold"/>
                <a:cs typeface="Source Sans Pro Bold"/>
                <a:sym typeface="Source Sans Pro Bold"/>
              </a:rPr>
              <a:t>  + EMEA memiliki total sales tertinggi dan profit tertinggi.</a:t>
            </a:r>
          </a:p>
          <a:p>
            <a:pPr algn="just">
              <a:lnSpc>
                <a:spcPts val="2349"/>
              </a:lnSpc>
              <a:spcBef>
                <a:spcPct val="0"/>
              </a:spcBef>
            </a:pPr>
            <a:r>
              <a:rPr lang="en-US" sz="1677" b="1">
                <a:solidFill>
                  <a:srgbClr val="000000"/>
                </a:solidFill>
                <a:latin typeface="Source Sans Pro Bold"/>
                <a:ea typeface="Source Sans Pro Bold"/>
                <a:cs typeface="Source Sans Pro Bold"/>
                <a:sym typeface="Source Sans Pro Bold"/>
              </a:rPr>
              <a:t>- Wilayah dengan Profit Margin Terendah</a:t>
            </a:r>
          </a:p>
          <a:p>
            <a:pPr algn="just">
              <a:lnSpc>
                <a:spcPts val="2349"/>
              </a:lnSpc>
              <a:spcBef>
                <a:spcPct val="0"/>
              </a:spcBef>
            </a:pPr>
            <a:r>
              <a:rPr lang="en-US" sz="1677" b="1">
                <a:solidFill>
                  <a:srgbClr val="000000"/>
                </a:solidFill>
                <a:latin typeface="Source Sans Pro Bold"/>
                <a:ea typeface="Source Sans Pro Bold"/>
                <a:cs typeface="Source Sans Pro Bold"/>
                <a:sym typeface="Source Sans Pro Bold"/>
              </a:rPr>
              <a:t>  + APJ memiliki kontribusi profit paling kecil (hanya 2.7% dari total sales). Ini menunjukkan margin keuntungan yang sangat rendah.</a:t>
            </a:r>
          </a:p>
          <a:p>
            <a:pPr algn="just">
              <a:lnSpc>
                <a:spcPts val="2349"/>
              </a:lnSpc>
              <a:spcBef>
                <a:spcPct val="0"/>
              </a:spcBef>
            </a:pPr>
            <a:r>
              <a:rPr lang="en-US" sz="1677" b="1">
                <a:solidFill>
                  <a:srgbClr val="000000"/>
                </a:solidFill>
                <a:latin typeface="Source Sans Pro Bold"/>
                <a:ea typeface="Source Sans Pro Bold"/>
                <a:cs typeface="Source Sans Pro Bold"/>
                <a:sym typeface="Source Sans Pro Bold"/>
              </a:rPr>
              <a:t>- Perbandingan Profit vs Sales</a:t>
            </a:r>
          </a:p>
          <a:p>
            <a:pPr algn="just">
              <a:lnSpc>
                <a:spcPts val="2349"/>
              </a:lnSpc>
              <a:spcBef>
                <a:spcPct val="0"/>
              </a:spcBef>
            </a:pPr>
            <a:r>
              <a:rPr lang="en-US" sz="1677" b="1">
                <a:solidFill>
                  <a:srgbClr val="000000"/>
                </a:solidFill>
                <a:latin typeface="Source Sans Pro Bold"/>
                <a:ea typeface="Source Sans Pro Bold"/>
                <a:cs typeface="Source Sans Pro Bold"/>
                <a:sym typeface="Source Sans Pro Bold"/>
              </a:rPr>
              <a:t>  + AMER dan EMEA memiliki rasio profit yang lebih sehat (~13%), sedangkan APJ hanya 2.7%, yang perlu dievaluasi lebih lanjut.</a:t>
            </a:r>
          </a:p>
          <a:p>
            <a:pPr algn="just">
              <a:lnSpc>
                <a:spcPts val="2349"/>
              </a:lnSpc>
              <a:spcBef>
                <a:spcPct val="0"/>
              </a:spcBef>
            </a:pPr>
            <a:endParaRPr lang="en-US" sz="1677" b="1">
              <a:solidFill>
                <a:srgbClr val="000000"/>
              </a:solidFill>
              <a:latin typeface="Source Sans Pro Bold"/>
              <a:ea typeface="Source Sans Pro Bold"/>
              <a:cs typeface="Source Sans Pro Bold"/>
              <a:sym typeface="Source Sans Pro Bold"/>
            </a:endParaRPr>
          </a:p>
        </p:txBody>
      </p:sp>
      <p:sp>
        <p:nvSpPr>
          <p:cNvPr id="10" name="TextBox 10"/>
          <p:cNvSpPr txBox="1"/>
          <p:nvPr/>
        </p:nvSpPr>
        <p:spPr>
          <a:xfrm>
            <a:off x="9310688" y="7020630"/>
            <a:ext cx="8711508" cy="2844165"/>
          </a:xfrm>
          <a:prstGeom prst="rect">
            <a:avLst/>
          </a:prstGeom>
        </p:spPr>
        <p:txBody>
          <a:bodyPr lIns="0" tIns="0" rIns="0" bIns="0" rtlCol="0" anchor="t">
            <a:spAutoFit/>
          </a:bodyPr>
          <a:lstStyle/>
          <a:p>
            <a:pPr algn="just">
              <a:lnSpc>
                <a:spcPts val="2310"/>
              </a:lnSpc>
              <a:spcBef>
                <a:spcPct val="0"/>
              </a:spcBef>
            </a:pPr>
            <a:r>
              <a:rPr lang="en-US" sz="1650" b="1">
                <a:solidFill>
                  <a:srgbClr val="000000"/>
                </a:solidFill>
                <a:latin typeface="Source Sans Pro Bold"/>
                <a:ea typeface="Source Sans Pro Bold"/>
                <a:cs typeface="Source Sans Pro Bold"/>
                <a:sym typeface="Source Sans Pro Bold"/>
              </a:rPr>
              <a:t>- Diskon sekitar 10% memberikan sales tertinggi dengan profit masih positif, menunjukkan titik optimal.</a:t>
            </a:r>
          </a:p>
          <a:p>
            <a:pPr algn="just">
              <a:lnSpc>
                <a:spcPts val="2310"/>
              </a:lnSpc>
              <a:spcBef>
                <a:spcPct val="0"/>
              </a:spcBef>
            </a:pPr>
            <a:r>
              <a:rPr lang="en-US" sz="1650" b="1">
                <a:solidFill>
                  <a:srgbClr val="000000"/>
                </a:solidFill>
                <a:latin typeface="Source Sans Pro Bold"/>
                <a:ea typeface="Source Sans Pro Bold"/>
                <a:cs typeface="Source Sans Pro Bold"/>
                <a:sym typeface="Source Sans Pro Bold"/>
              </a:rPr>
              <a:t>- Mulai diskon di atas 30%, profit mulai negatif, meskipun sales tetap tinggi. Artinya, diskon besar memang menarik pembeli, tapi merugikan perusahaan.</a:t>
            </a:r>
          </a:p>
          <a:p>
            <a:pPr algn="just">
              <a:lnSpc>
                <a:spcPts val="2310"/>
              </a:lnSpc>
              <a:spcBef>
                <a:spcPct val="0"/>
              </a:spcBef>
            </a:pPr>
            <a:r>
              <a:rPr lang="en-US" sz="1650" b="1">
                <a:solidFill>
                  <a:srgbClr val="000000"/>
                </a:solidFill>
                <a:latin typeface="Source Sans Pro Bold"/>
                <a:ea typeface="Source Sans Pro Bold"/>
                <a:cs typeface="Source Sans Pro Bold"/>
                <a:sym typeface="Source Sans Pro Bold"/>
              </a:rPr>
              <a:t>- Diskon terlalu tinggi (&gt;50%) menyebabkan kerugian besar tanpa peningkatan signifikan pada sales.</a:t>
            </a:r>
          </a:p>
          <a:p>
            <a:pPr algn="just">
              <a:lnSpc>
                <a:spcPts val="2310"/>
              </a:lnSpc>
              <a:spcBef>
                <a:spcPct val="0"/>
              </a:spcBef>
            </a:pPr>
            <a:endParaRPr lang="en-US" sz="1650" b="1">
              <a:solidFill>
                <a:srgbClr val="000000"/>
              </a:solidFill>
              <a:latin typeface="Source Sans Pro Bold"/>
              <a:ea typeface="Source Sans Pro Bold"/>
              <a:cs typeface="Source Sans Pro Bold"/>
              <a:sym typeface="Source Sans Pro Bold"/>
            </a:endParaRPr>
          </a:p>
          <a:p>
            <a:pPr algn="just">
              <a:lnSpc>
                <a:spcPts val="2310"/>
              </a:lnSpc>
              <a:spcBef>
                <a:spcPct val="0"/>
              </a:spcBef>
            </a:pPr>
            <a:r>
              <a:rPr lang="en-US" sz="1650" b="1">
                <a:solidFill>
                  <a:srgbClr val="000000"/>
                </a:solidFill>
                <a:latin typeface="Source Sans Pro Bold"/>
                <a:ea typeface="Source Sans Pro Bold"/>
                <a:cs typeface="Source Sans Pro Bold"/>
                <a:sym typeface="Source Sans Pro Bold"/>
              </a:rPr>
              <a:t>Kesimpulan: Diskon kecil-menengah efektif menaikkan penjualan tanpa merusak profit. Hindari diskon besar karena justru bisa bikin rugi.</a:t>
            </a:r>
          </a:p>
          <a:p>
            <a:pPr algn="ctr">
              <a:lnSpc>
                <a:spcPts val="2310"/>
              </a:lnSpc>
              <a:spcBef>
                <a:spcPct val="0"/>
              </a:spcBef>
            </a:pPr>
            <a:endParaRPr lang="en-US" sz="1650" b="1">
              <a:solidFill>
                <a:srgbClr val="000000"/>
              </a:solidFill>
              <a:latin typeface="Source Sans Pro Bold"/>
              <a:ea typeface="Source Sans Pro Bold"/>
              <a:cs typeface="Source Sans Pro Bold"/>
              <a:sym typeface="Source Sans Pro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49548" y="4201896"/>
            <a:ext cx="3086100" cy="1543050"/>
            <a:chOff x="0" y="0"/>
            <a:chExt cx="812800" cy="406400"/>
          </a:xfrm>
        </p:grpSpPr>
        <p:sp>
          <p:nvSpPr>
            <p:cNvPr id="3" name="Freeform 3"/>
            <p:cNvSpPr/>
            <p:nvPr/>
          </p:nvSpPr>
          <p:spPr>
            <a:xfrm>
              <a:off x="0" y="0"/>
              <a:ext cx="812800" cy="406400"/>
            </a:xfrm>
            <a:custGeom>
              <a:avLst/>
              <a:gdLst/>
              <a:ahLst/>
              <a:cxnLst/>
              <a:rect l="l" t="t" r="r" b="b"/>
              <a:pathLst>
                <a:path w="812800" h="406400">
                  <a:moveTo>
                    <a:pt x="150519" y="0"/>
                  </a:moveTo>
                  <a:lnTo>
                    <a:pt x="662281" y="0"/>
                  </a:lnTo>
                  <a:cubicBezTo>
                    <a:pt x="702201" y="0"/>
                    <a:pt x="740486" y="15858"/>
                    <a:pt x="768714" y="44086"/>
                  </a:cubicBezTo>
                  <a:cubicBezTo>
                    <a:pt x="796942" y="72314"/>
                    <a:pt x="812800" y="110599"/>
                    <a:pt x="812800" y="150519"/>
                  </a:cubicBezTo>
                  <a:lnTo>
                    <a:pt x="812800" y="255881"/>
                  </a:lnTo>
                  <a:cubicBezTo>
                    <a:pt x="812800" y="295801"/>
                    <a:pt x="796942" y="334086"/>
                    <a:pt x="768714" y="362314"/>
                  </a:cubicBezTo>
                  <a:cubicBezTo>
                    <a:pt x="740486" y="390542"/>
                    <a:pt x="702201" y="406400"/>
                    <a:pt x="662281" y="406400"/>
                  </a:cubicBezTo>
                  <a:lnTo>
                    <a:pt x="150519" y="406400"/>
                  </a:lnTo>
                  <a:cubicBezTo>
                    <a:pt x="110599" y="406400"/>
                    <a:pt x="72314" y="390542"/>
                    <a:pt x="44086" y="362314"/>
                  </a:cubicBezTo>
                  <a:cubicBezTo>
                    <a:pt x="15858" y="334086"/>
                    <a:pt x="0" y="295801"/>
                    <a:pt x="0" y="255881"/>
                  </a:cubicBezTo>
                  <a:lnTo>
                    <a:pt x="0" y="150519"/>
                  </a:lnTo>
                  <a:cubicBezTo>
                    <a:pt x="0" y="110599"/>
                    <a:pt x="15858" y="72314"/>
                    <a:pt x="44086" y="44086"/>
                  </a:cubicBezTo>
                  <a:cubicBezTo>
                    <a:pt x="72314" y="15858"/>
                    <a:pt x="110599" y="0"/>
                    <a:pt x="150519" y="0"/>
                  </a:cubicBezTo>
                  <a:close/>
                </a:path>
              </a:pathLst>
            </a:custGeom>
            <a:solidFill>
              <a:srgbClr val="1E3256"/>
            </a:solidFill>
          </p:spPr>
        </p:sp>
        <p:sp>
          <p:nvSpPr>
            <p:cNvPr id="4" name="TextBox 4"/>
            <p:cNvSpPr txBox="1"/>
            <p:nvPr/>
          </p:nvSpPr>
          <p:spPr>
            <a:xfrm>
              <a:off x="0" y="-47625"/>
              <a:ext cx="812800" cy="454025"/>
            </a:xfrm>
            <a:prstGeom prst="rect">
              <a:avLst/>
            </a:prstGeom>
          </p:spPr>
          <p:txBody>
            <a:bodyPr lIns="254000" tIns="254000" rIns="254000" bIns="254000" rtlCol="0" anchor="ctr"/>
            <a:lstStyle/>
            <a:p>
              <a:pPr algn="ctr">
                <a:lnSpc>
                  <a:spcPts val="3499"/>
                </a:lnSpc>
              </a:pPr>
              <a:r>
                <a:rPr lang="en-US" sz="2499" b="1">
                  <a:solidFill>
                    <a:srgbClr val="FFFFFF"/>
                  </a:solidFill>
                  <a:latin typeface="Source Sans Pro Bold"/>
                  <a:ea typeface="Source Sans Pro Bold"/>
                  <a:cs typeface="Source Sans Pro Bold"/>
                  <a:sym typeface="Source Sans Pro Bold"/>
                </a:rPr>
                <a:t>SaaS Sales</a:t>
              </a:r>
            </a:p>
            <a:p>
              <a:pPr algn="ctr">
                <a:lnSpc>
                  <a:spcPts val="3499"/>
                </a:lnSpc>
              </a:pPr>
              <a:r>
                <a:rPr lang="en-US" sz="2499" b="1">
                  <a:solidFill>
                    <a:srgbClr val="FFFFFF"/>
                  </a:solidFill>
                  <a:latin typeface="Source Sans Pro Bold"/>
                  <a:ea typeface="Source Sans Pro Bold"/>
                  <a:cs typeface="Source Sans Pro Bold"/>
                  <a:sym typeface="Source Sans Pro Bold"/>
                </a:rPr>
                <a:t>Analyst</a:t>
              </a:r>
            </a:p>
          </p:txBody>
        </p:sp>
      </p:grpSp>
      <p:sp>
        <p:nvSpPr>
          <p:cNvPr id="5" name="AutoShape 5"/>
          <p:cNvSpPr/>
          <p:nvPr/>
        </p:nvSpPr>
        <p:spPr>
          <a:xfrm flipV="1">
            <a:off x="11135648" y="4973421"/>
            <a:ext cx="965615" cy="0"/>
          </a:xfrm>
          <a:prstGeom prst="line">
            <a:avLst/>
          </a:prstGeom>
          <a:ln w="28575" cap="flat">
            <a:solidFill>
              <a:srgbClr val="404040"/>
            </a:solidFill>
            <a:prstDash val="solid"/>
            <a:headEnd type="none" w="sm" len="sm"/>
            <a:tailEnd type="arrow" w="med" len="sm"/>
          </a:ln>
        </p:spPr>
      </p:sp>
      <p:sp>
        <p:nvSpPr>
          <p:cNvPr id="6" name="AutoShape 6"/>
          <p:cNvSpPr/>
          <p:nvPr/>
        </p:nvSpPr>
        <p:spPr>
          <a:xfrm flipV="1">
            <a:off x="9592598" y="3251760"/>
            <a:ext cx="12773" cy="950136"/>
          </a:xfrm>
          <a:prstGeom prst="line">
            <a:avLst/>
          </a:prstGeom>
          <a:ln w="28575" cap="flat">
            <a:solidFill>
              <a:srgbClr val="404040"/>
            </a:solidFill>
            <a:prstDash val="solid"/>
            <a:headEnd type="none" w="sm" len="sm"/>
            <a:tailEnd type="arrow" w="med" len="sm"/>
          </a:ln>
        </p:spPr>
      </p:sp>
      <p:sp>
        <p:nvSpPr>
          <p:cNvPr id="7" name="AutoShape 7"/>
          <p:cNvSpPr/>
          <p:nvPr/>
        </p:nvSpPr>
        <p:spPr>
          <a:xfrm>
            <a:off x="9598722" y="5744946"/>
            <a:ext cx="6649" cy="837502"/>
          </a:xfrm>
          <a:prstGeom prst="line">
            <a:avLst/>
          </a:prstGeom>
          <a:ln w="28575" cap="flat">
            <a:solidFill>
              <a:srgbClr val="404040"/>
            </a:solidFill>
            <a:prstDash val="solid"/>
            <a:headEnd type="none" w="sm" len="sm"/>
            <a:tailEnd type="arrow" w="med" len="sm"/>
          </a:ln>
        </p:spPr>
      </p:sp>
      <p:grpSp>
        <p:nvGrpSpPr>
          <p:cNvPr id="8" name="Group 8"/>
          <p:cNvGrpSpPr/>
          <p:nvPr/>
        </p:nvGrpSpPr>
        <p:grpSpPr>
          <a:xfrm>
            <a:off x="8363870" y="2318310"/>
            <a:ext cx="2495550" cy="933450"/>
            <a:chOff x="0" y="0"/>
            <a:chExt cx="657264" cy="245847"/>
          </a:xfrm>
        </p:grpSpPr>
        <p:sp>
          <p:nvSpPr>
            <p:cNvPr id="9" name="Freeform 9"/>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DECED"/>
            </a:solidFill>
          </p:spPr>
        </p:sp>
        <p:sp>
          <p:nvSpPr>
            <p:cNvPr id="10" name="TextBox 10"/>
            <p:cNvSpPr txBox="1"/>
            <p:nvPr/>
          </p:nvSpPr>
          <p:spPr>
            <a:xfrm>
              <a:off x="0" y="-28575"/>
              <a:ext cx="657264" cy="274422"/>
            </a:xfrm>
            <a:prstGeom prst="rect">
              <a:avLst/>
            </a:prstGeom>
          </p:spPr>
          <p:txBody>
            <a:bodyPr lIns="254000" tIns="254000" rIns="254000" bIns="254000" rtlCol="0" anchor="ctr"/>
            <a:lstStyle/>
            <a:p>
              <a:pPr algn="ctr">
                <a:lnSpc>
                  <a:spcPts val="2239"/>
                </a:lnSpc>
              </a:pPr>
              <a:r>
                <a:rPr lang="en-US" sz="1599" b="1">
                  <a:solidFill>
                    <a:srgbClr val="1E3256"/>
                  </a:solidFill>
                  <a:latin typeface="Source Sans Pro Bold"/>
                  <a:ea typeface="Source Sans Pro Bold"/>
                  <a:cs typeface="Source Sans Pro Bold"/>
                  <a:sym typeface="Source Sans Pro Bold"/>
                </a:rPr>
                <a:t>Wilayah Penjualan</a:t>
              </a:r>
            </a:p>
          </p:txBody>
        </p:sp>
      </p:grpSp>
      <p:grpSp>
        <p:nvGrpSpPr>
          <p:cNvPr id="11" name="Group 11"/>
          <p:cNvGrpSpPr/>
          <p:nvPr/>
        </p:nvGrpSpPr>
        <p:grpSpPr>
          <a:xfrm>
            <a:off x="8357596" y="6582448"/>
            <a:ext cx="2495550" cy="933450"/>
            <a:chOff x="0" y="0"/>
            <a:chExt cx="657264" cy="245847"/>
          </a:xfrm>
        </p:grpSpPr>
        <p:sp>
          <p:nvSpPr>
            <p:cNvPr id="12" name="Freeform 12"/>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DECED"/>
            </a:solidFill>
          </p:spPr>
        </p:sp>
        <p:sp>
          <p:nvSpPr>
            <p:cNvPr id="13" name="TextBox 13"/>
            <p:cNvSpPr txBox="1"/>
            <p:nvPr/>
          </p:nvSpPr>
          <p:spPr>
            <a:xfrm>
              <a:off x="0" y="-28575"/>
              <a:ext cx="657264" cy="274422"/>
            </a:xfrm>
            <a:prstGeom prst="rect">
              <a:avLst/>
            </a:prstGeom>
          </p:spPr>
          <p:txBody>
            <a:bodyPr lIns="254000" tIns="254000" rIns="254000" bIns="254000" rtlCol="0" anchor="ctr"/>
            <a:lstStyle/>
            <a:p>
              <a:pPr algn="ctr">
                <a:lnSpc>
                  <a:spcPts val="2239"/>
                </a:lnSpc>
              </a:pPr>
              <a:r>
                <a:rPr lang="en-US" sz="1599" b="1">
                  <a:solidFill>
                    <a:srgbClr val="1E3256"/>
                  </a:solidFill>
                  <a:latin typeface="Source Sans Pro Bold"/>
                  <a:ea typeface="Source Sans Pro Bold"/>
                  <a:cs typeface="Source Sans Pro Bold"/>
                  <a:sym typeface="Source Sans Pro Bold"/>
                </a:rPr>
                <a:t>Profitabilitas Produk</a:t>
              </a:r>
            </a:p>
          </p:txBody>
        </p:sp>
      </p:grpSp>
      <p:grpSp>
        <p:nvGrpSpPr>
          <p:cNvPr id="14" name="Group 14"/>
          <p:cNvGrpSpPr/>
          <p:nvPr/>
        </p:nvGrpSpPr>
        <p:grpSpPr>
          <a:xfrm>
            <a:off x="12101262" y="4506696"/>
            <a:ext cx="2495550" cy="933450"/>
            <a:chOff x="0" y="0"/>
            <a:chExt cx="657264" cy="245847"/>
          </a:xfrm>
        </p:grpSpPr>
        <p:sp>
          <p:nvSpPr>
            <p:cNvPr id="15" name="Freeform 15"/>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EDECED"/>
            </a:solidFill>
          </p:spPr>
        </p:sp>
        <p:sp>
          <p:nvSpPr>
            <p:cNvPr id="16" name="TextBox 16"/>
            <p:cNvSpPr txBox="1"/>
            <p:nvPr/>
          </p:nvSpPr>
          <p:spPr>
            <a:xfrm>
              <a:off x="0" y="-28575"/>
              <a:ext cx="657264" cy="274422"/>
            </a:xfrm>
            <a:prstGeom prst="rect">
              <a:avLst/>
            </a:prstGeom>
          </p:spPr>
          <p:txBody>
            <a:bodyPr lIns="254000" tIns="254000" rIns="254000" bIns="254000" rtlCol="0" anchor="ctr"/>
            <a:lstStyle/>
            <a:p>
              <a:pPr algn="ctr">
                <a:lnSpc>
                  <a:spcPts val="2239"/>
                </a:lnSpc>
              </a:pPr>
              <a:r>
                <a:rPr lang="en-US" sz="1599" b="1">
                  <a:solidFill>
                    <a:srgbClr val="1E3256"/>
                  </a:solidFill>
                  <a:latin typeface="Source Sans Pro Bold"/>
                  <a:ea typeface="Source Sans Pro Bold"/>
                  <a:cs typeface="Source Sans Pro Bold"/>
                  <a:sym typeface="Source Sans Pro Bold"/>
                </a:rPr>
                <a:t>Tren Penjualan</a:t>
              </a:r>
            </a:p>
          </p:txBody>
        </p:sp>
      </p:grpSp>
      <p:grpSp>
        <p:nvGrpSpPr>
          <p:cNvPr id="17" name="Group 17"/>
          <p:cNvGrpSpPr/>
          <p:nvPr/>
        </p:nvGrpSpPr>
        <p:grpSpPr>
          <a:xfrm>
            <a:off x="11618455" y="2318310"/>
            <a:ext cx="2495550" cy="958647"/>
            <a:chOff x="0" y="0"/>
            <a:chExt cx="657264" cy="252483"/>
          </a:xfrm>
        </p:grpSpPr>
        <p:sp>
          <p:nvSpPr>
            <p:cNvPr id="18" name="Freeform 18"/>
            <p:cNvSpPr/>
            <p:nvPr/>
          </p:nvSpPr>
          <p:spPr>
            <a:xfrm>
              <a:off x="0" y="0"/>
              <a:ext cx="657264" cy="252483"/>
            </a:xfrm>
            <a:custGeom>
              <a:avLst/>
              <a:gdLst/>
              <a:ahLst/>
              <a:cxnLst/>
              <a:rect l="l" t="t" r="r" b="b"/>
              <a:pathLst>
                <a:path w="657264" h="252483">
                  <a:moveTo>
                    <a:pt x="0" y="0"/>
                  </a:moveTo>
                  <a:lnTo>
                    <a:pt x="657264" y="0"/>
                  </a:lnTo>
                  <a:lnTo>
                    <a:pt x="657264" y="252483"/>
                  </a:lnTo>
                  <a:lnTo>
                    <a:pt x="0" y="252483"/>
                  </a:lnTo>
                  <a:close/>
                </a:path>
              </a:pathLst>
            </a:custGeom>
            <a:solidFill>
              <a:srgbClr val="1E3256"/>
            </a:solidFill>
          </p:spPr>
        </p:sp>
        <p:sp>
          <p:nvSpPr>
            <p:cNvPr id="19" name="TextBox 19"/>
            <p:cNvSpPr txBox="1"/>
            <p:nvPr/>
          </p:nvSpPr>
          <p:spPr>
            <a:xfrm>
              <a:off x="0" y="-28575"/>
              <a:ext cx="657264" cy="281058"/>
            </a:xfrm>
            <a:prstGeom prst="rect">
              <a:avLst/>
            </a:prstGeom>
          </p:spPr>
          <p:txBody>
            <a:bodyPr lIns="254000" tIns="254000" rIns="254000" bIns="254000" rtlCol="0" anchor="ctr"/>
            <a:lstStyle/>
            <a:p>
              <a:pPr algn="ctr">
                <a:lnSpc>
                  <a:spcPts val="2239"/>
                </a:lnSpc>
              </a:pPr>
              <a:r>
                <a:rPr lang="en-US" sz="1599" b="1">
                  <a:solidFill>
                    <a:srgbClr val="FFFFFF"/>
                  </a:solidFill>
                  <a:latin typeface="Source Sans Pro Bold"/>
                  <a:ea typeface="Source Sans Pro Bold"/>
                  <a:cs typeface="Source Sans Pro Bold"/>
                  <a:sym typeface="Source Sans Pro Bold"/>
                </a:rPr>
                <a:t>Wilayah Penjualan Terbesar</a:t>
              </a:r>
            </a:p>
          </p:txBody>
        </p:sp>
      </p:grpSp>
      <p:sp>
        <p:nvSpPr>
          <p:cNvPr id="20" name="AutoShape 20"/>
          <p:cNvSpPr/>
          <p:nvPr/>
        </p:nvSpPr>
        <p:spPr>
          <a:xfrm>
            <a:off x="10859420" y="2785035"/>
            <a:ext cx="759035" cy="12598"/>
          </a:xfrm>
          <a:prstGeom prst="line">
            <a:avLst/>
          </a:prstGeom>
          <a:ln w="28575" cap="flat">
            <a:solidFill>
              <a:srgbClr val="404040"/>
            </a:solidFill>
            <a:prstDash val="solid"/>
            <a:headEnd type="none" w="sm" len="sm"/>
            <a:tailEnd type="arrow" w="med" len="sm"/>
          </a:ln>
        </p:spPr>
      </p:sp>
      <p:grpSp>
        <p:nvGrpSpPr>
          <p:cNvPr id="21" name="Group 21"/>
          <p:cNvGrpSpPr/>
          <p:nvPr/>
        </p:nvGrpSpPr>
        <p:grpSpPr>
          <a:xfrm>
            <a:off x="5303476" y="2306051"/>
            <a:ext cx="2495550" cy="958647"/>
            <a:chOff x="0" y="0"/>
            <a:chExt cx="657264" cy="252483"/>
          </a:xfrm>
        </p:grpSpPr>
        <p:sp>
          <p:nvSpPr>
            <p:cNvPr id="22" name="Freeform 22"/>
            <p:cNvSpPr/>
            <p:nvPr/>
          </p:nvSpPr>
          <p:spPr>
            <a:xfrm>
              <a:off x="0" y="0"/>
              <a:ext cx="657264" cy="252483"/>
            </a:xfrm>
            <a:custGeom>
              <a:avLst/>
              <a:gdLst/>
              <a:ahLst/>
              <a:cxnLst/>
              <a:rect l="l" t="t" r="r" b="b"/>
              <a:pathLst>
                <a:path w="657264" h="252483">
                  <a:moveTo>
                    <a:pt x="0" y="0"/>
                  </a:moveTo>
                  <a:lnTo>
                    <a:pt x="657264" y="0"/>
                  </a:lnTo>
                  <a:lnTo>
                    <a:pt x="657264" y="252483"/>
                  </a:lnTo>
                  <a:lnTo>
                    <a:pt x="0" y="252483"/>
                  </a:lnTo>
                  <a:close/>
                </a:path>
              </a:pathLst>
            </a:custGeom>
            <a:solidFill>
              <a:srgbClr val="1E3256"/>
            </a:solidFill>
          </p:spPr>
        </p:sp>
        <p:sp>
          <p:nvSpPr>
            <p:cNvPr id="23" name="TextBox 23"/>
            <p:cNvSpPr txBox="1"/>
            <p:nvPr/>
          </p:nvSpPr>
          <p:spPr>
            <a:xfrm>
              <a:off x="0" y="-28575"/>
              <a:ext cx="657264" cy="281058"/>
            </a:xfrm>
            <a:prstGeom prst="rect">
              <a:avLst/>
            </a:prstGeom>
          </p:spPr>
          <p:txBody>
            <a:bodyPr lIns="254000" tIns="254000" rIns="254000" bIns="254000" rtlCol="0" anchor="ctr"/>
            <a:lstStyle/>
            <a:p>
              <a:pPr algn="ctr">
                <a:lnSpc>
                  <a:spcPts val="2239"/>
                </a:lnSpc>
              </a:pPr>
              <a:r>
                <a:rPr lang="en-US" sz="1599" b="1">
                  <a:solidFill>
                    <a:srgbClr val="FFFFFF"/>
                  </a:solidFill>
                  <a:latin typeface="Source Sans Pro Bold"/>
                  <a:ea typeface="Source Sans Pro Bold"/>
                  <a:cs typeface="Source Sans Pro Bold"/>
                  <a:sym typeface="Source Sans Pro Bold"/>
                </a:rPr>
                <a:t>Wilayah Penjualan Terkecil</a:t>
              </a:r>
            </a:p>
          </p:txBody>
        </p:sp>
      </p:grpSp>
      <p:sp>
        <p:nvSpPr>
          <p:cNvPr id="24" name="AutoShape 24"/>
          <p:cNvSpPr/>
          <p:nvPr/>
        </p:nvSpPr>
        <p:spPr>
          <a:xfrm flipH="1">
            <a:off x="7799026" y="2785173"/>
            <a:ext cx="564844" cy="63"/>
          </a:xfrm>
          <a:prstGeom prst="line">
            <a:avLst/>
          </a:prstGeom>
          <a:ln w="28575" cap="flat">
            <a:solidFill>
              <a:srgbClr val="404040"/>
            </a:solidFill>
            <a:prstDash val="solid"/>
            <a:headEnd type="none" w="sm" len="sm"/>
            <a:tailEnd type="arrow" w="med" len="sm"/>
          </a:ln>
        </p:spPr>
      </p:sp>
      <p:sp>
        <p:nvSpPr>
          <p:cNvPr id="25" name="AutoShape 25"/>
          <p:cNvSpPr/>
          <p:nvPr/>
        </p:nvSpPr>
        <p:spPr>
          <a:xfrm flipH="1" flipV="1">
            <a:off x="12866230" y="2020163"/>
            <a:ext cx="0" cy="298147"/>
          </a:xfrm>
          <a:prstGeom prst="line">
            <a:avLst/>
          </a:prstGeom>
          <a:ln w="28575" cap="flat">
            <a:solidFill>
              <a:srgbClr val="404040"/>
            </a:solidFill>
            <a:prstDash val="solid"/>
            <a:headEnd type="none" w="sm" len="sm"/>
            <a:tailEnd type="arrow" w="med" len="sm"/>
          </a:ln>
        </p:spPr>
      </p:sp>
      <p:grpSp>
        <p:nvGrpSpPr>
          <p:cNvPr id="26" name="Group 26"/>
          <p:cNvGrpSpPr/>
          <p:nvPr/>
        </p:nvGrpSpPr>
        <p:grpSpPr>
          <a:xfrm>
            <a:off x="11932780" y="1082141"/>
            <a:ext cx="1866900" cy="938022"/>
            <a:chOff x="0" y="0"/>
            <a:chExt cx="491694" cy="247051"/>
          </a:xfrm>
        </p:grpSpPr>
        <p:sp>
          <p:nvSpPr>
            <p:cNvPr id="27" name="Freeform 27"/>
            <p:cNvSpPr/>
            <p:nvPr/>
          </p:nvSpPr>
          <p:spPr>
            <a:xfrm>
              <a:off x="0" y="0"/>
              <a:ext cx="491694" cy="247051"/>
            </a:xfrm>
            <a:custGeom>
              <a:avLst/>
              <a:gdLst/>
              <a:ahLst/>
              <a:cxnLst/>
              <a:rect l="l" t="t" r="r" b="b"/>
              <a:pathLst>
                <a:path w="491694" h="247051">
                  <a:moveTo>
                    <a:pt x="0" y="0"/>
                  </a:moveTo>
                  <a:lnTo>
                    <a:pt x="491694" y="0"/>
                  </a:lnTo>
                  <a:lnTo>
                    <a:pt x="491694" y="247051"/>
                  </a:lnTo>
                  <a:lnTo>
                    <a:pt x="0" y="247051"/>
                  </a:lnTo>
                  <a:close/>
                </a:path>
              </a:pathLst>
            </a:custGeom>
            <a:solidFill>
              <a:srgbClr val="EDECED"/>
            </a:solidFill>
          </p:spPr>
        </p:sp>
        <p:sp>
          <p:nvSpPr>
            <p:cNvPr id="28" name="TextBox 28"/>
            <p:cNvSpPr txBox="1"/>
            <p:nvPr/>
          </p:nvSpPr>
          <p:spPr>
            <a:xfrm>
              <a:off x="0" y="-28575"/>
              <a:ext cx="491694" cy="275626"/>
            </a:xfrm>
            <a:prstGeom prst="rect">
              <a:avLst/>
            </a:prstGeom>
          </p:spPr>
          <p:txBody>
            <a:bodyPr lIns="254000" tIns="254000" rIns="254000" bIns="254000" rtlCol="0" anchor="ctr"/>
            <a:lstStyle/>
            <a:p>
              <a:pPr algn="ctr">
                <a:lnSpc>
                  <a:spcPts val="2239"/>
                </a:lnSpc>
              </a:pPr>
              <a:r>
                <a:rPr lang="en-US" sz="1599" b="1">
                  <a:solidFill>
                    <a:srgbClr val="1E3256"/>
                  </a:solidFill>
                  <a:latin typeface="Source Sans Pro Bold"/>
                  <a:ea typeface="Source Sans Pro Bold"/>
                  <a:cs typeface="Source Sans Pro Bold"/>
                  <a:sym typeface="Source Sans Pro Bold"/>
                </a:rPr>
                <a:t>Analisis Pasar</a:t>
              </a:r>
            </a:p>
          </p:txBody>
        </p:sp>
      </p:grpSp>
      <p:grpSp>
        <p:nvGrpSpPr>
          <p:cNvPr id="29" name="Group 29"/>
          <p:cNvGrpSpPr/>
          <p:nvPr/>
        </p:nvGrpSpPr>
        <p:grpSpPr>
          <a:xfrm>
            <a:off x="5070344" y="6580162"/>
            <a:ext cx="2495550" cy="933450"/>
            <a:chOff x="0" y="0"/>
            <a:chExt cx="657264" cy="245847"/>
          </a:xfrm>
        </p:grpSpPr>
        <p:sp>
          <p:nvSpPr>
            <p:cNvPr id="30" name="Freeform 30"/>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1E3256"/>
            </a:solidFill>
          </p:spPr>
        </p:sp>
        <p:sp>
          <p:nvSpPr>
            <p:cNvPr id="31" name="TextBox 31"/>
            <p:cNvSpPr txBox="1"/>
            <p:nvPr/>
          </p:nvSpPr>
          <p:spPr>
            <a:xfrm>
              <a:off x="0" y="-28575"/>
              <a:ext cx="657264" cy="274422"/>
            </a:xfrm>
            <a:prstGeom prst="rect">
              <a:avLst/>
            </a:prstGeom>
          </p:spPr>
          <p:txBody>
            <a:bodyPr lIns="254000" tIns="254000" rIns="254000" bIns="254000" rtlCol="0" anchor="ctr"/>
            <a:lstStyle/>
            <a:p>
              <a:pPr algn="ctr">
                <a:lnSpc>
                  <a:spcPts val="2239"/>
                </a:lnSpc>
              </a:pPr>
              <a:r>
                <a:rPr lang="en-US" sz="1599" b="1">
                  <a:solidFill>
                    <a:srgbClr val="FFFFFF"/>
                  </a:solidFill>
                  <a:latin typeface="Source Sans Pro Bold"/>
                  <a:ea typeface="Source Sans Pro Bold"/>
                  <a:cs typeface="Source Sans Pro Bold"/>
                  <a:sym typeface="Source Sans Pro Bold"/>
                </a:rPr>
                <a:t>Pengaruh Diskon</a:t>
              </a:r>
            </a:p>
          </p:txBody>
        </p:sp>
      </p:grpSp>
      <p:sp>
        <p:nvSpPr>
          <p:cNvPr id="32" name="AutoShape 32"/>
          <p:cNvSpPr/>
          <p:nvPr/>
        </p:nvSpPr>
        <p:spPr>
          <a:xfrm flipH="1" flipV="1">
            <a:off x="7565894" y="7046887"/>
            <a:ext cx="791702" cy="2286"/>
          </a:xfrm>
          <a:prstGeom prst="line">
            <a:avLst/>
          </a:prstGeom>
          <a:ln w="28575" cap="flat">
            <a:solidFill>
              <a:srgbClr val="404040"/>
            </a:solidFill>
            <a:prstDash val="solid"/>
            <a:headEnd type="none" w="sm" len="sm"/>
            <a:tailEnd type="arrow" w="med" len="sm"/>
          </a:ln>
        </p:spPr>
      </p:sp>
      <p:grpSp>
        <p:nvGrpSpPr>
          <p:cNvPr id="33" name="Group 33"/>
          <p:cNvGrpSpPr/>
          <p:nvPr/>
        </p:nvGrpSpPr>
        <p:grpSpPr>
          <a:xfrm>
            <a:off x="11773822" y="6582448"/>
            <a:ext cx="2495550" cy="933450"/>
            <a:chOff x="0" y="0"/>
            <a:chExt cx="657264" cy="245847"/>
          </a:xfrm>
        </p:grpSpPr>
        <p:sp>
          <p:nvSpPr>
            <p:cNvPr id="34" name="Freeform 34"/>
            <p:cNvSpPr/>
            <p:nvPr/>
          </p:nvSpPr>
          <p:spPr>
            <a:xfrm>
              <a:off x="0" y="0"/>
              <a:ext cx="657264" cy="245847"/>
            </a:xfrm>
            <a:custGeom>
              <a:avLst/>
              <a:gdLst/>
              <a:ahLst/>
              <a:cxnLst/>
              <a:rect l="l" t="t" r="r" b="b"/>
              <a:pathLst>
                <a:path w="657264" h="245847">
                  <a:moveTo>
                    <a:pt x="0" y="0"/>
                  </a:moveTo>
                  <a:lnTo>
                    <a:pt x="657264" y="0"/>
                  </a:lnTo>
                  <a:lnTo>
                    <a:pt x="657264" y="245847"/>
                  </a:lnTo>
                  <a:lnTo>
                    <a:pt x="0" y="245847"/>
                  </a:lnTo>
                  <a:close/>
                </a:path>
              </a:pathLst>
            </a:custGeom>
            <a:solidFill>
              <a:srgbClr val="1E3256"/>
            </a:solidFill>
          </p:spPr>
        </p:sp>
        <p:sp>
          <p:nvSpPr>
            <p:cNvPr id="35" name="TextBox 35"/>
            <p:cNvSpPr txBox="1"/>
            <p:nvPr/>
          </p:nvSpPr>
          <p:spPr>
            <a:xfrm>
              <a:off x="0" y="-28575"/>
              <a:ext cx="657264" cy="274422"/>
            </a:xfrm>
            <a:prstGeom prst="rect">
              <a:avLst/>
            </a:prstGeom>
          </p:spPr>
          <p:txBody>
            <a:bodyPr lIns="254000" tIns="254000" rIns="254000" bIns="254000" rtlCol="0" anchor="ctr"/>
            <a:lstStyle/>
            <a:p>
              <a:pPr algn="ctr">
                <a:lnSpc>
                  <a:spcPts val="2239"/>
                </a:lnSpc>
              </a:pPr>
              <a:r>
                <a:rPr lang="en-US" sz="1599" b="1">
                  <a:solidFill>
                    <a:srgbClr val="FFFFFF"/>
                  </a:solidFill>
                  <a:latin typeface="Source Sans Pro Bold"/>
                  <a:ea typeface="Source Sans Pro Bold"/>
                  <a:cs typeface="Source Sans Pro Bold"/>
                  <a:sym typeface="Source Sans Pro Bold"/>
                </a:rPr>
                <a:t>Pengaruh lain</a:t>
              </a:r>
            </a:p>
          </p:txBody>
        </p:sp>
      </p:grpSp>
      <p:sp>
        <p:nvSpPr>
          <p:cNvPr id="36" name="AutoShape 36"/>
          <p:cNvSpPr/>
          <p:nvPr/>
        </p:nvSpPr>
        <p:spPr>
          <a:xfrm>
            <a:off x="10853146" y="7049173"/>
            <a:ext cx="920676" cy="0"/>
          </a:xfrm>
          <a:prstGeom prst="line">
            <a:avLst/>
          </a:prstGeom>
          <a:ln w="28575" cap="flat">
            <a:solidFill>
              <a:srgbClr val="404040"/>
            </a:solidFill>
            <a:prstDash val="solid"/>
            <a:headEnd type="none" w="sm" len="sm"/>
            <a:tailEnd type="arrow" w="med" len="sm"/>
          </a:ln>
        </p:spPr>
      </p:sp>
      <p:sp>
        <p:nvSpPr>
          <p:cNvPr id="37" name="AutoShape 37"/>
          <p:cNvSpPr/>
          <p:nvPr/>
        </p:nvSpPr>
        <p:spPr>
          <a:xfrm>
            <a:off x="6318119" y="7513612"/>
            <a:ext cx="0" cy="753225"/>
          </a:xfrm>
          <a:prstGeom prst="line">
            <a:avLst/>
          </a:prstGeom>
          <a:ln w="28575" cap="flat">
            <a:solidFill>
              <a:srgbClr val="404040"/>
            </a:solidFill>
            <a:prstDash val="solid"/>
            <a:headEnd type="none" w="sm" len="sm"/>
            <a:tailEnd type="arrow" w="med" len="sm"/>
          </a:ln>
        </p:spPr>
      </p:sp>
      <p:sp>
        <p:nvSpPr>
          <p:cNvPr id="38" name="AutoShape 38"/>
          <p:cNvSpPr/>
          <p:nvPr/>
        </p:nvSpPr>
        <p:spPr>
          <a:xfrm flipH="1">
            <a:off x="4298819" y="7046887"/>
            <a:ext cx="771525" cy="0"/>
          </a:xfrm>
          <a:prstGeom prst="line">
            <a:avLst/>
          </a:prstGeom>
          <a:ln w="28575" cap="flat">
            <a:solidFill>
              <a:srgbClr val="404040"/>
            </a:solidFill>
            <a:prstDash val="solid"/>
            <a:headEnd type="none" w="sm" len="sm"/>
            <a:tailEnd type="arrow" w="med" len="sm"/>
          </a:ln>
        </p:spPr>
      </p:sp>
      <p:grpSp>
        <p:nvGrpSpPr>
          <p:cNvPr id="39" name="Group 39"/>
          <p:cNvGrpSpPr/>
          <p:nvPr/>
        </p:nvGrpSpPr>
        <p:grpSpPr>
          <a:xfrm>
            <a:off x="5384669" y="8266837"/>
            <a:ext cx="1866900" cy="938022"/>
            <a:chOff x="0" y="0"/>
            <a:chExt cx="491694" cy="247051"/>
          </a:xfrm>
        </p:grpSpPr>
        <p:sp>
          <p:nvSpPr>
            <p:cNvPr id="40" name="Freeform 40"/>
            <p:cNvSpPr/>
            <p:nvPr/>
          </p:nvSpPr>
          <p:spPr>
            <a:xfrm>
              <a:off x="0" y="0"/>
              <a:ext cx="491694" cy="247051"/>
            </a:xfrm>
            <a:custGeom>
              <a:avLst/>
              <a:gdLst/>
              <a:ahLst/>
              <a:cxnLst/>
              <a:rect l="l" t="t" r="r" b="b"/>
              <a:pathLst>
                <a:path w="491694" h="247051">
                  <a:moveTo>
                    <a:pt x="0" y="0"/>
                  </a:moveTo>
                  <a:lnTo>
                    <a:pt x="491694" y="0"/>
                  </a:lnTo>
                  <a:lnTo>
                    <a:pt x="491694" y="247051"/>
                  </a:lnTo>
                  <a:lnTo>
                    <a:pt x="0" y="247051"/>
                  </a:lnTo>
                  <a:close/>
                </a:path>
              </a:pathLst>
            </a:custGeom>
            <a:solidFill>
              <a:srgbClr val="EDECED"/>
            </a:solidFill>
          </p:spPr>
        </p:sp>
        <p:sp>
          <p:nvSpPr>
            <p:cNvPr id="41" name="TextBox 41"/>
            <p:cNvSpPr txBox="1"/>
            <p:nvPr/>
          </p:nvSpPr>
          <p:spPr>
            <a:xfrm>
              <a:off x="0" y="-28575"/>
              <a:ext cx="491694" cy="275626"/>
            </a:xfrm>
            <a:prstGeom prst="rect">
              <a:avLst/>
            </a:prstGeom>
          </p:spPr>
          <p:txBody>
            <a:bodyPr lIns="254000" tIns="254000" rIns="254000" bIns="254000" rtlCol="0" anchor="ctr"/>
            <a:lstStyle/>
            <a:p>
              <a:pPr algn="ctr">
                <a:lnSpc>
                  <a:spcPts val="2239"/>
                </a:lnSpc>
              </a:pPr>
              <a:r>
                <a:rPr lang="en-US" sz="1599" b="1">
                  <a:solidFill>
                    <a:srgbClr val="1E3256"/>
                  </a:solidFill>
                  <a:latin typeface="Source Sans Pro Bold"/>
                  <a:ea typeface="Source Sans Pro Bold"/>
                  <a:cs typeface="Source Sans Pro Bold"/>
                  <a:sym typeface="Source Sans Pro Bold"/>
                </a:rPr>
                <a:t>Kerugian</a:t>
              </a:r>
            </a:p>
          </p:txBody>
        </p:sp>
      </p:grpSp>
      <p:grpSp>
        <p:nvGrpSpPr>
          <p:cNvPr id="42" name="Group 42"/>
          <p:cNvGrpSpPr/>
          <p:nvPr/>
        </p:nvGrpSpPr>
        <p:grpSpPr>
          <a:xfrm>
            <a:off x="2431919" y="6577876"/>
            <a:ext cx="1866900" cy="938022"/>
            <a:chOff x="0" y="0"/>
            <a:chExt cx="491694" cy="247051"/>
          </a:xfrm>
        </p:grpSpPr>
        <p:sp>
          <p:nvSpPr>
            <p:cNvPr id="43" name="Freeform 43"/>
            <p:cNvSpPr/>
            <p:nvPr/>
          </p:nvSpPr>
          <p:spPr>
            <a:xfrm>
              <a:off x="0" y="0"/>
              <a:ext cx="491694" cy="247051"/>
            </a:xfrm>
            <a:custGeom>
              <a:avLst/>
              <a:gdLst/>
              <a:ahLst/>
              <a:cxnLst/>
              <a:rect l="l" t="t" r="r" b="b"/>
              <a:pathLst>
                <a:path w="491694" h="247051">
                  <a:moveTo>
                    <a:pt x="0" y="0"/>
                  </a:moveTo>
                  <a:lnTo>
                    <a:pt x="491694" y="0"/>
                  </a:lnTo>
                  <a:lnTo>
                    <a:pt x="491694" y="247051"/>
                  </a:lnTo>
                  <a:lnTo>
                    <a:pt x="0" y="247051"/>
                  </a:lnTo>
                  <a:close/>
                </a:path>
              </a:pathLst>
            </a:custGeom>
            <a:solidFill>
              <a:srgbClr val="EDECED"/>
            </a:solidFill>
          </p:spPr>
        </p:sp>
        <p:sp>
          <p:nvSpPr>
            <p:cNvPr id="44" name="TextBox 44"/>
            <p:cNvSpPr txBox="1"/>
            <p:nvPr/>
          </p:nvSpPr>
          <p:spPr>
            <a:xfrm>
              <a:off x="0" y="-28575"/>
              <a:ext cx="491694" cy="275626"/>
            </a:xfrm>
            <a:prstGeom prst="rect">
              <a:avLst/>
            </a:prstGeom>
          </p:spPr>
          <p:txBody>
            <a:bodyPr lIns="254000" tIns="254000" rIns="254000" bIns="254000" rtlCol="0" anchor="ctr"/>
            <a:lstStyle/>
            <a:p>
              <a:pPr algn="ctr">
                <a:lnSpc>
                  <a:spcPts val="2239"/>
                </a:lnSpc>
              </a:pPr>
              <a:r>
                <a:rPr lang="en-US" sz="1599" b="1">
                  <a:solidFill>
                    <a:srgbClr val="1E3256"/>
                  </a:solidFill>
                  <a:latin typeface="Source Sans Pro Bold"/>
                  <a:ea typeface="Source Sans Pro Bold"/>
                  <a:cs typeface="Source Sans Pro Bold"/>
                  <a:sym typeface="Source Sans Pro Bold"/>
                </a:rPr>
                <a:t>Keuntungan</a:t>
              </a:r>
            </a:p>
          </p:txBody>
        </p:sp>
      </p:grpSp>
      <p:grpSp>
        <p:nvGrpSpPr>
          <p:cNvPr id="45" name="Group 45"/>
          <p:cNvGrpSpPr/>
          <p:nvPr/>
        </p:nvGrpSpPr>
        <p:grpSpPr>
          <a:xfrm>
            <a:off x="10678316" y="7882873"/>
            <a:ext cx="7182112" cy="2115922"/>
            <a:chOff x="0" y="0"/>
            <a:chExt cx="1891585" cy="557280"/>
          </a:xfrm>
        </p:grpSpPr>
        <p:sp>
          <p:nvSpPr>
            <p:cNvPr id="46" name="Freeform 46"/>
            <p:cNvSpPr/>
            <p:nvPr/>
          </p:nvSpPr>
          <p:spPr>
            <a:xfrm>
              <a:off x="0" y="0"/>
              <a:ext cx="1891585" cy="557280"/>
            </a:xfrm>
            <a:custGeom>
              <a:avLst/>
              <a:gdLst/>
              <a:ahLst/>
              <a:cxnLst/>
              <a:rect l="l" t="t" r="r" b="b"/>
              <a:pathLst>
                <a:path w="1891585" h="557280">
                  <a:moveTo>
                    <a:pt x="21559" y="0"/>
                  </a:moveTo>
                  <a:lnTo>
                    <a:pt x="1870026" y="0"/>
                  </a:lnTo>
                  <a:cubicBezTo>
                    <a:pt x="1881933" y="0"/>
                    <a:pt x="1891585" y="9652"/>
                    <a:pt x="1891585" y="21559"/>
                  </a:cubicBezTo>
                  <a:lnTo>
                    <a:pt x="1891585" y="535721"/>
                  </a:lnTo>
                  <a:cubicBezTo>
                    <a:pt x="1891585" y="547628"/>
                    <a:pt x="1881933" y="557280"/>
                    <a:pt x="1870026" y="557280"/>
                  </a:cubicBezTo>
                  <a:lnTo>
                    <a:pt x="21559" y="557280"/>
                  </a:lnTo>
                  <a:cubicBezTo>
                    <a:pt x="9652" y="557280"/>
                    <a:pt x="0" y="547628"/>
                    <a:pt x="0" y="535721"/>
                  </a:cubicBezTo>
                  <a:lnTo>
                    <a:pt x="0" y="21559"/>
                  </a:lnTo>
                  <a:cubicBezTo>
                    <a:pt x="0" y="9652"/>
                    <a:pt x="9652" y="0"/>
                    <a:pt x="21559" y="0"/>
                  </a:cubicBezTo>
                  <a:close/>
                </a:path>
              </a:pathLst>
            </a:custGeom>
            <a:solidFill>
              <a:srgbClr val="EDECED"/>
            </a:solidFill>
          </p:spPr>
        </p:sp>
        <p:sp>
          <p:nvSpPr>
            <p:cNvPr id="47" name="TextBox 47"/>
            <p:cNvSpPr txBox="1"/>
            <p:nvPr/>
          </p:nvSpPr>
          <p:spPr>
            <a:xfrm>
              <a:off x="0" y="-76200"/>
              <a:ext cx="1891585" cy="633480"/>
            </a:xfrm>
            <a:prstGeom prst="rect">
              <a:avLst/>
            </a:prstGeom>
          </p:spPr>
          <p:txBody>
            <a:bodyPr lIns="254000" tIns="254000" rIns="254000" bIns="254000" rtlCol="0" anchor="ctr"/>
            <a:lstStyle/>
            <a:p>
              <a:pPr algn="l">
                <a:lnSpc>
                  <a:spcPts val="2804"/>
                </a:lnSpc>
              </a:pPr>
              <a:r>
                <a:rPr lang="en-US" sz="1699" b="1">
                  <a:solidFill>
                    <a:srgbClr val="1E3256"/>
                  </a:solidFill>
                  <a:latin typeface="Source Sans Pro Bold"/>
                  <a:ea typeface="Source Sans Pro Bold"/>
                  <a:cs typeface="Source Sans Pro Bold"/>
                  <a:sym typeface="Source Sans Pro Bold"/>
                </a:rPr>
                <a:t>Mind map ini menunjukkan keterkaitan antar faktor utama yang dianalisis dalam SaaS sales, seperti wilayah penjualan, profitabilitas produk, pengaruh diskon, dan tren penjualan. Visualisasi ini membantu memahami bagaimana tiap faktor saling memengaruhi dan mendukung pengambilan keputusan strategis berbasis data.</a:t>
              </a:r>
            </a:p>
          </p:txBody>
        </p:sp>
      </p:grpSp>
      <p:sp>
        <p:nvSpPr>
          <p:cNvPr id="48" name="TextBox 48"/>
          <p:cNvSpPr txBox="1"/>
          <p:nvPr/>
        </p:nvSpPr>
        <p:spPr>
          <a:xfrm>
            <a:off x="1028700" y="8984764"/>
            <a:ext cx="2324480" cy="273536"/>
          </a:xfrm>
          <a:prstGeom prst="rect">
            <a:avLst/>
          </a:prstGeom>
        </p:spPr>
        <p:txBody>
          <a:bodyPr lIns="0" tIns="0" rIns="0" bIns="0" rtlCol="0" anchor="t">
            <a:spAutoFit/>
          </a:bodyPr>
          <a:lstStyle/>
          <a:p>
            <a:pPr marL="0" lvl="0" indent="0" algn="l">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2" action="ppaction://hlinksldjump"/>
              </a:rPr>
              <a:t>Kembali ke Agenda</a:t>
            </a:r>
          </a:p>
        </p:txBody>
      </p:sp>
      <p:sp>
        <p:nvSpPr>
          <p:cNvPr id="49" name="TextBox 49"/>
          <p:cNvSpPr txBox="1"/>
          <p:nvPr/>
        </p:nvSpPr>
        <p:spPr>
          <a:xfrm>
            <a:off x="560220" y="740348"/>
            <a:ext cx="10888423" cy="752475"/>
          </a:xfrm>
          <a:prstGeom prst="rect">
            <a:avLst/>
          </a:prstGeom>
        </p:spPr>
        <p:txBody>
          <a:bodyPr lIns="0" tIns="0" rIns="0" bIns="0" rtlCol="0" anchor="t">
            <a:spAutoFit/>
          </a:bodyPr>
          <a:lstStyle/>
          <a:p>
            <a:pPr algn="l">
              <a:lnSpc>
                <a:spcPts val="5950"/>
              </a:lnSpc>
            </a:pPr>
            <a:r>
              <a:rPr lang="en-US" sz="4959" b="1">
                <a:solidFill>
                  <a:srgbClr val="1E3256"/>
                </a:solidFill>
                <a:latin typeface="Source Serif Pro Bold"/>
                <a:ea typeface="Source Serif Pro Bold"/>
                <a:cs typeface="Source Serif Pro Bold"/>
                <a:sym typeface="Source Serif Pro Bold"/>
              </a:rPr>
              <a:t>Faktor Penentu Performa SaaS Sales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12012"/>
            <a:chOff x="0" y="0"/>
            <a:chExt cx="8829757" cy="1550814"/>
          </a:xfrm>
        </p:grpSpPr>
        <p:sp>
          <p:nvSpPr>
            <p:cNvPr id="3" name="Freeform 3"/>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sp>
      </p:grpSp>
      <p:sp>
        <p:nvSpPr>
          <p:cNvPr id="4" name="TextBox 4"/>
          <p:cNvSpPr txBox="1"/>
          <p:nvPr/>
        </p:nvSpPr>
        <p:spPr>
          <a:xfrm>
            <a:off x="1561085" y="1028700"/>
            <a:ext cx="11309137" cy="847725"/>
          </a:xfrm>
          <a:prstGeom prst="rect">
            <a:avLst/>
          </a:prstGeom>
        </p:spPr>
        <p:txBody>
          <a:bodyPr lIns="0" tIns="0" rIns="0" bIns="0" rtlCol="0" anchor="t">
            <a:spAutoFit/>
          </a:bodyPr>
          <a:lstStyle/>
          <a:p>
            <a:pPr algn="l">
              <a:lnSpc>
                <a:spcPts val="6720"/>
              </a:lnSpc>
            </a:pPr>
            <a:r>
              <a:rPr lang="en-US" sz="5600" b="1">
                <a:solidFill>
                  <a:srgbClr val="FFFFFF"/>
                </a:solidFill>
                <a:latin typeface="Source Serif Pro Bold"/>
                <a:ea typeface="Source Serif Pro Bold"/>
                <a:cs typeface="Source Serif Pro Bold"/>
                <a:sym typeface="Source Serif Pro Bold"/>
              </a:rPr>
              <a:t>Conclusion</a:t>
            </a:r>
          </a:p>
        </p:txBody>
      </p:sp>
      <p:grpSp>
        <p:nvGrpSpPr>
          <p:cNvPr id="5" name="Group 5"/>
          <p:cNvGrpSpPr/>
          <p:nvPr/>
        </p:nvGrpSpPr>
        <p:grpSpPr>
          <a:xfrm>
            <a:off x="0" y="3212012"/>
            <a:ext cx="1237532" cy="7074988"/>
            <a:chOff x="0" y="0"/>
            <a:chExt cx="597501" cy="3415924"/>
          </a:xfrm>
        </p:grpSpPr>
        <p:sp>
          <p:nvSpPr>
            <p:cNvPr id="6" name="Freeform 6"/>
            <p:cNvSpPr/>
            <p:nvPr/>
          </p:nvSpPr>
          <p:spPr>
            <a:xfrm>
              <a:off x="0" y="0"/>
              <a:ext cx="597501" cy="3415924"/>
            </a:xfrm>
            <a:custGeom>
              <a:avLst/>
              <a:gdLst/>
              <a:ahLst/>
              <a:cxnLst/>
              <a:rect l="l" t="t" r="r" b="b"/>
              <a:pathLst>
                <a:path w="597501" h="3415924">
                  <a:moveTo>
                    <a:pt x="0" y="0"/>
                  </a:moveTo>
                  <a:lnTo>
                    <a:pt x="597501" y="0"/>
                  </a:lnTo>
                  <a:lnTo>
                    <a:pt x="597501" y="3415924"/>
                  </a:lnTo>
                  <a:lnTo>
                    <a:pt x="0" y="3415924"/>
                  </a:lnTo>
                  <a:close/>
                </a:path>
              </a:pathLst>
            </a:custGeom>
            <a:solidFill>
              <a:srgbClr val="EDECED"/>
            </a:solidFill>
          </p:spPr>
        </p:sp>
      </p:grpSp>
      <p:grpSp>
        <p:nvGrpSpPr>
          <p:cNvPr id="7" name="Group 7"/>
          <p:cNvGrpSpPr/>
          <p:nvPr/>
        </p:nvGrpSpPr>
        <p:grpSpPr>
          <a:xfrm>
            <a:off x="12717501" y="3212012"/>
            <a:ext cx="6389972" cy="7074988"/>
            <a:chOff x="0" y="0"/>
            <a:chExt cx="8519963" cy="9433317"/>
          </a:xfrm>
        </p:grpSpPr>
        <p:pic>
          <p:nvPicPr>
            <p:cNvPr id="8" name="Picture 8"/>
            <p:cNvPicPr>
              <a:picLocks noChangeAspect="1"/>
            </p:cNvPicPr>
            <p:nvPr/>
          </p:nvPicPr>
          <p:blipFill>
            <a:blip r:embed="rId2"/>
            <a:srcRect t="13116" b="13116"/>
            <a:stretch>
              <a:fillRect/>
            </a:stretch>
          </p:blipFill>
          <p:spPr>
            <a:xfrm>
              <a:off x="0" y="0"/>
              <a:ext cx="8519963" cy="9433317"/>
            </a:xfrm>
            <a:prstGeom prst="rect">
              <a:avLst/>
            </a:prstGeom>
          </p:spPr>
        </p:pic>
      </p:grpSp>
      <p:sp>
        <p:nvSpPr>
          <p:cNvPr id="9" name="TextBox 9"/>
          <p:cNvSpPr txBox="1"/>
          <p:nvPr/>
        </p:nvSpPr>
        <p:spPr>
          <a:xfrm>
            <a:off x="1561085" y="3491261"/>
            <a:ext cx="10852851" cy="6468865"/>
          </a:xfrm>
          <a:prstGeom prst="rect">
            <a:avLst/>
          </a:prstGeom>
        </p:spPr>
        <p:txBody>
          <a:bodyPr lIns="0" tIns="0" rIns="0" bIns="0" rtlCol="0" anchor="t">
            <a:spAutoFit/>
          </a:bodyPr>
          <a:lstStyle/>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Analisis menunjukkan bahwa profitabilitas produk di sektor Finance sangat bervariasi, di mana beberapa produk secara konsisten memberikan kontribusi negatif terhadap keuntungan, sementara produk lainnya menunjukkan performa yang sangat baik, sehingga segmentasi produk menjadi krusial untuk pengambilan keputusan terkait fokus dan pengembangan. </a:t>
            </a:r>
          </a:p>
          <a:p>
            <a:pPr algn="just">
              <a:lnSpc>
                <a:spcPts val="3073"/>
              </a:lnSpc>
              <a:spcBef>
                <a:spcPct val="0"/>
              </a:spcBef>
            </a:pPr>
            <a:endParaRPr lang="en-US" sz="2195" b="1">
              <a:solidFill>
                <a:srgbClr val="000000"/>
              </a:solidFill>
              <a:latin typeface="Source Sans Pro Bold"/>
              <a:ea typeface="Source Sans Pro Bold"/>
              <a:cs typeface="Source Sans Pro Bold"/>
              <a:sym typeface="Source Sans Pro Bold"/>
            </a:endParaRP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Selain itu, ditemukan bahwa pemberian diskon berdampak negatif terhadap profit margin, sebagaimana dibuktikan melalui visualisasi dan uji hipotesis, sehingga strategi diskon perlu dikelola dengan lebih hati-hati. </a:t>
            </a:r>
          </a:p>
          <a:p>
            <a:pPr algn="just">
              <a:lnSpc>
                <a:spcPts val="3073"/>
              </a:lnSpc>
              <a:spcBef>
                <a:spcPct val="0"/>
              </a:spcBef>
            </a:pPr>
            <a:endParaRPr lang="en-US" sz="2195" b="1">
              <a:solidFill>
                <a:srgbClr val="000000"/>
              </a:solidFill>
              <a:latin typeface="Source Sans Pro Bold"/>
              <a:ea typeface="Source Sans Pro Bold"/>
              <a:cs typeface="Source Sans Pro Bold"/>
              <a:sym typeface="Source Sans Pro Bold"/>
            </a:endParaRP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Performa penjualan juga bervariasi antar wilayah, dengan beberapa region menunjukkan margin dan volume penjualan yang lebih tinggi, membuka peluang untuk penguatan distribusi dan strategi ekspansi yang lebih terfokus. </a:t>
            </a:r>
          </a:p>
          <a:p>
            <a:pPr algn="just">
              <a:lnSpc>
                <a:spcPts val="3073"/>
              </a:lnSpc>
              <a:spcBef>
                <a:spcPct val="0"/>
              </a:spcBef>
            </a:pPr>
            <a:endParaRPr lang="en-US" sz="2195" b="1">
              <a:solidFill>
                <a:srgbClr val="000000"/>
              </a:solidFill>
              <a:latin typeface="Source Sans Pro Bold"/>
              <a:ea typeface="Source Sans Pro Bold"/>
              <a:cs typeface="Source Sans Pro Bold"/>
              <a:sym typeface="Source Sans Pro Bold"/>
            </a:endParaRP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Terakhir, analisis time series mengindikasikan adanya tren musiman yang konsisten, yang dapat dimanfaatkan untuk penjadwalan promosi yang lebih tepat sasaran serta pengelolaan kapasitas penjualan secara lebih efisien.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1732212" cy="2372552"/>
            <a:chOff x="0" y="0"/>
            <a:chExt cx="5664511" cy="1145508"/>
          </a:xfrm>
        </p:grpSpPr>
        <p:sp>
          <p:nvSpPr>
            <p:cNvPr id="3" name="Freeform 3"/>
            <p:cNvSpPr/>
            <p:nvPr/>
          </p:nvSpPr>
          <p:spPr>
            <a:xfrm>
              <a:off x="0" y="0"/>
              <a:ext cx="5664511" cy="1145508"/>
            </a:xfrm>
            <a:custGeom>
              <a:avLst/>
              <a:gdLst/>
              <a:ahLst/>
              <a:cxnLst/>
              <a:rect l="l" t="t" r="r" b="b"/>
              <a:pathLst>
                <a:path w="5664511" h="1145508">
                  <a:moveTo>
                    <a:pt x="0" y="0"/>
                  </a:moveTo>
                  <a:lnTo>
                    <a:pt x="5664511" y="0"/>
                  </a:lnTo>
                  <a:lnTo>
                    <a:pt x="5664511" y="1145508"/>
                  </a:lnTo>
                  <a:lnTo>
                    <a:pt x="0" y="1145508"/>
                  </a:lnTo>
                  <a:close/>
                </a:path>
              </a:pathLst>
            </a:custGeom>
            <a:solidFill>
              <a:srgbClr val="1E3256"/>
            </a:solidFill>
          </p:spPr>
        </p:sp>
      </p:grpSp>
      <p:sp>
        <p:nvSpPr>
          <p:cNvPr id="4" name="TextBox 4"/>
          <p:cNvSpPr txBox="1"/>
          <p:nvPr/>
        </p:nvSpPr>
        <p:spPr>
          <a:xfrm>
            <a:off x="608970" y="604838"/>
            <a:ext cx="11309137" cy="847725"/>
          </a:xfrm>
          <a:prstGeom prst="rect">
            <a:avLst/>
          </a:prstGeom>
        </p:spPr>
        <p:txBody>
          <a:bodyPr lIns="0" tIns="0" rIns="0" bIns="0" rtlCol="0" anchor="t">
            <a:spAutoFit/>
          </a:bodyPr>
          <a:lstStyle/>
          <a:p>
            <a:pPr algn="l">
              <a:lnSpc>
                <a:spcPts val="6720"/>
              </a:lnSpc>
            </a:pPr>
            <a:r>
              <a:rPr lang="en-US" sz="5600" b="1">
                <a:solidFill>
                  <a:srgbClr val="FFFFFF"/>
                </a:solidFill>
                <a:latin typeface="Source Serif Pro Bold"/>
                <a:ea typeface="Source Serif Pro Bold"/>
                <a:cs typeface="Source Serif Pro Bold"/>
                <a:sym typeface="Source Serif Pro Bold"/>
              </a:rPr>
              <a:t>Recommendation</a:t>
            </a:r>
          </a:p>
        </p:txBody>
      </p:sp>
      <p:grpSp>
        <p:nvGrpSpPr>
          <p:cNvPr id="5" name="Group 5"/>
          <p:cNvGrpSpPr/>
          <p:nvPr/>
        </p:nvGrpSpPr>
        <p:grpSpPr>
          <a:xfrm>
            <a:off x="12717501" y="3212012"/>
            <a:ext cx="6389972" cy="7074988"/>
            <a:chOff x="0" y="0"/>
            <a:chExt cx="8519963" cy="9433317"/>
          </a:xfrm>
        </p:grpSpPr>
        <p:pic>
          <p:nvPicPr>
            <p:cNvPr id="6" name="Picture 6"/>
            <p:cNvPicPr>
              <a:picLocks noChangeAspect="1"/>
            </p:cNvPicPr>
            <p:nvPr/>
          </p:nvPicPr>
          <p:blipFill>
            <a:blip r:embed="rId2"/>
            <a:srcRect l="32401" r="32401"/>
            <a:stretch>
              <a:fillRect/>
            </a:stretch>
          </p:blipFill>
          <p:spPr>
            <a:xfrm>
              <a:off x="0" y="0"/>
              <a:ext cx="8519963" cy="9433317"/>
            </a:xfrm>
            <a:prstGeom prst="rect">
              <a:avLst/>
            </a:prstGeom>
          </p:spPr>
        </p:pic>
      </p:grpSp>
      <p:sp>
        <p:nvSpPr>
          <p:cNvPr id="7" name="TextBox 7"/>
          <p:cNvSpPr txBox="1"/>
          <p:nvPr/>
        </p:nvSpPr>
        <p:spPr>
          <a:xfrm>
            <a:off x="261920" y="3351351"/>
            <a:ext cx="10852851" cy="6087865"/>
          </a:xfrm>
          <a:prstGeom prst="rect">
            <a:avLst/>
          </a:prstGeom>
        </p:spPr>
        <p:txBody>
          <a:bodyPr lIns="0" tIns="0" rIns="0" bIns="0" rtlCol="0" anchor="t">
            <a:spAutoFit/>
          </a:bodyPr>
          <a:lstStyle/>
          <a:p>
            <a:pPr algn="just">
              <a:lnSpc>
                <a:spcPts val="3073"/>
              </a:lnSpc>
            </a:pPr>
            <a:r>
              <a:rPr lang="en-US" sz="2195" b="1">
                <a:solidFill>
                  <a:srgbClr val="000000"/>
                </a:solidFill>
                <a:latin typeface="Source Sans Pro Bold"/>
                <a:ea typeface="Source Sans Pro Bold"/>
                <a:cs typeface="Source Sans Pro Bold"/>
                <a:sym typeface="Source Sans Pro Bold"/>
              </a:rPr>
              <a:t>1. Fokus Produk Unggulan dan Rasionalisasi Portofolio</a:t>
            </a: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 Kembangkan dan promosikan produk dengan margin tinggi dan penjualan stabil untuk memaksimalkan kontribusi profit. Lakukan evaluasi terhadap produk yang terus merugi, dengan mempertimbangkan peningkatan nilai tambah atau penghentian produk jika tidak prospektif.</a:t>
            </a: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2. Strategi Diskon yang Terkontrol dan Tepat Sasaran</a:t>
            </a: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 Alihkan pendekatan diskon massal menjadi strategi berbasis data, seperti A/B testing dan segmentasi pelanggan, guna menjaga profitabilitas tanpa mengorbankan volume penjualan.</a:t>
            </a: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3. Penguatan Wilayah Potensial untuk Pertumbuhan Bisnis</a:t>
            </a: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 Prioritaskan alokasi sumber daya dan aktivitas pemasaran di wilayah dengan kinerja terbaik. Pendekatan ini dapat mempercepat pertumbuhan dan meningkatkan efisiensi distribusi.</a:t>
            </a: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4. Pemanfaatan Tren Musiman untuk Kampanye yang Lebih Efektif</a:t>
            </a:r>
          </a:p>
          <a:p>
            <a:pPr algn="just">
              <a:lnSpc>
                <a:spcPts val="3073"/>
              </a:lnSpc>
              <a:spcBef>
                <a:spcPct val="0"/>
              </a:spcBef>
            </a:pPr>
            <a:r>
              <a:rPr lang="en-US" sz="2195" b="1">
                <a:solidFill>
                  <a:srgbClr val="000000"/>
                </a:solidFill>
                <a:latin typeface="Source Sans Pro Bold"/>
                <a:ea typeface="Source Sans Pro Bold"/>
                <a:cs typeface="Source Sans Pro Bold"/>
                <a:sym typeface="Source Sans Pro Bold"/>
              </a:rPr>
              <a:t> Rancang kampanye promosi berdasarkan pola penjualan musiman untuk mengoptimalkan hasil dan meminimalkan pemborosan anggaran pemasaran.</a:t>
            </a:r>
          </a:p>
        </p:txBody>
      </p:sp>
      <p:grpSp>
        <p:nvGrpSpPr>
          <p:cNvPr id="8" name="Group 8"/>
          <p:cNvGrpSpPr/>
          <p:nvPr/>
        </p:nvGrpSpPr>
        <p:grpSpPr>
          <a:xfrm>
            <a:off x="11338684" y="0"/>
            <a:ext cx="6969600" cy="10287000"/>
            <a:chOff x="0" y="0"/>
            <a:chExt cx="9292800" cy="13716000"/>
          </a:xfrm>
        </p:grpSpPr>
        <p:pic>
          <p:nvPicPr>
            <p:cNvPr id="9" name="Picture 9"/>
            <p:cNvPicPr>
              <a:picLocks noChangeAspect="1"/>
            </p:cNvPicPr>
            <p:nvPr/>
          </p:nvPicPr>
          <p:blipFill>
            <a:blip r:embed="rId3"/>
            <a:srcRect l="33564" r="26775" b="12139"/>
            <a:stretch>
              <a:fillRect/>
            </a:stretch>
          </p:blipFill>
          <p:spPr>
            <a:xfrm>
              <a:off x="0" y="0"/>
              <a:ext cx="9292800" cy="13716000"/>
            </a:xfrm>
            <a:prstGeom prst="rect">
              <a:avLst/>
            </a:prstGeom>
          </p:spPr>
        </p:pic>
      </p:grpSp>
      <p:sp>
        <p:nvSpPr>
          <p:cNvPr id="10" name="TextBox 10"/>
          <p:cNvSpPr txBox="1"/>
          <p:nvPr/>
        </p:nvSpPr>
        <p:spPr>
          <a:xfrm>
            <a:off x="608970" y="1423987"/>
            <a:ext cx="10636842" cy="575730"/>
          </a:xfrm>
          <a:prstGeom prst="rect">
            <a:avLst/>
          </a:prstGeom>
        </p:spPr>
        <p:txBody>
          <a:bodyPr lIns="0" tIns="0" rIns="0" bIns="0" rtlCol="0" anchor="t">
            <a:spAutoFit/>
          </a:bodyPr>
          <a:lstStyle/>
          <a:p>
            <a:pPr algn="l">
              <a:lnSpc>
                <a:spcPts val="2391"/>
              </a:lnSpc>
              <a:spcBef>
                <a:spcPct val="0"/>
              </a:spcBef>
            </a:pPr>
            <a:r>
              <a:rPr lang="en-US" sz="1708">
                <a:solidFill>
                  <a:srgbClr val="FFFFFF"/>
                </a:solidFill>
                <a:latin typeface="Source Sans Pro"/>
                <a:ea typeface="Source Sans Pro"/>
                <a:cs typeface="Source Sans Pro"/>
                <a:sym typeface="Source Sans Pro"/>
              </a:rPr>
              <a:t>Rekomendasi ini bertujuan mendukung pengambilan keputusan strategis yang lebih terfokus, berbasis data, dan berdampak langsung pada profitabilitas bisnis.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212012"/>
            <a:chOff x="0" y="0"/>
            <a:chExt cx="8829757" cy="1550814"/>
          </a:xfrm>
        </p:grpSpPr>
        <p:sp>
          <p:nvSpPr>
            <p:cNvPr id="3" name="Freeform 3"/>
            <p:cNvSpPr/>
            <p:nvPr/>
          </p:nvSpPr>
          <p:spPr>
            <a:xfrm>
              <a:off x="0" y="0"/>
              <a:ext cx="8829756" cy="1550814"/>
            </a:xfrm>
            <a:custGeom>
              <a:avLst/>
              <a:gdLst/>
              <a:ahLst/>
              <a:cxnLst/>
              <a:rect l="l" t="t" r="r" b="b"/>
              <a:pathLst>
                <a:path w="8829756" h="1550814">
                  <a:moveTo>
                    <a:pt x="0" y="0"/>
                  </a:moveTo>
                  <a:lnTo>
                    <a:pt x="8829756" y="0"/>
                  </a:lnTo>
                  <a:lnTo>
                    <a:pt x="8829756" y="1550814"/>
                  </a:lnTo>
                  <a:lnTo>
                    <a:pt x="0" y="1550814"/>
                  </a:lnTo>
                  <a:close/>
                </a:path>
              </a:pathLst>
            </a:custGeom>
            <a:solidFill>
              <a:srgbClr val="1E3256"/>
            </a:solidFill>
          </p:spPr>
        </p:sp>
      </p:grpSp>
      <p:sp>
        <p:nvSpPr>
          <p:cNvPr id="4" name="TextBox 4"/>
          <p:cNvSpPr txBox="1"/>
          <p:nvPr/>
        </p:nvSpPr>
        <p:spPr>
          <a:xfrm>
            <a:off x="1867140" y="826118"/>
            <a:ext cx="14553721" cy="847725"/>
          </a:xfrm>
          <a:prstGeom prst="rect">
            <a:avLst/>
          </a:prstGeom>
        </p:spPr>
        <p:txBody>
          <a:bodyPr lIns="0" tIns="0" rIns="0" bIns="0" rtlCol="0" anchor="t">
            <a:spAutoFit/>
          </a:bodyPr>
          <a:lstStyle/>
          <a:p>
            <a:pPr algn="ctr">
              <a:lnSpc>
                <a:spcPts val="6720"/>
              </a:lnSpc>
            </a:pPr>
            <a:r>
              <a:rPr lang="en-US" sz="5600" b="1">
                <a:solidFill>
                  <a:srgbClr val="FFFFFF"/>
                </a:solidFill>
                <a:latin typeface="Source Serif Pro Bold"/>
                <a:ea typeface="Source Serif Pro Bold"/>
                <a:cs typeface="Source Serif Pro Bold"/>
                <a:sym typeface="Source Serif Pro Bold"/>
              </a:rPr>
              <a:t>Referensi</a:t>
            </a:r>
          </a:p>
        </p:txBody>
      </p:sp>
      <p:sp>
        <p:nvSpPr>
          <p:cNvPr id="5" name="TextBox 5"/>
          <p:cNvSpPr txBox="1"/>
          <p:nvPr/>
        </p:nvSpPr>
        <p:spPr>
          <a:xfrm>
            <a:off x="514350" y="4230072"/>
            <a:ext cx="17259300" cy="3880101"/>
          </a:xfrm>
          <a:prstGeom prst="rect">
            <a:avLst/>
          </a:prstGeom>
        </p:spPr>
        <p:txBody>
          <a:bodyPr lIns="0" tIns="0" rIns="0" bIns="0" rtlCol="0" anchor="t">
            <a:spAutoFit/>
          </a:bodyPr>
          <a:lstStyle/>
          <a:p>
            <a:pPr algn="l">
              <a:lnSpc>
                <a:spcPts val="6224"/>
              </a:lnSpc>
            </a:pPr>
            <a:endParaRPr dirty="0"/>
          </a:p>
          <a:p>
            <a:pPr marL="668538" lvl="1" indent="-334269" algn="l">
              <a:lnSpc>
                <a:spcPts val="6224"/>
              </a:lnSpc>
              <a:buFont typeface="Arial"/>
              <a:buChar char="•"/>
            </a:pPr>
            <a:r>
              <a:rPr lang="en-US" sz="3096" b="1" u="none" dirty="0">
                <a:latin typeface="Source Sans Pro Bold"/>
                <a:ea typeface="Source Sans Pro Bold"/>
                <a:cs typeface="Source Sans Pro Bold"/>
                <a:sym typeface="Source Sans Pro Bold"/>
                <a:hlinkClick r:id="rId2" tooltip="https://aws.amazon.com/saas/">
                  <a:extLst>
                    <a:ext uri="{A12FA001-AC4F-418D-AE19-62706E023703}">
                      <ahyp:hlinkClr xmlns:ahyp="http://schemas.microsoft.com/office/drawing/2018/hyperlinkcolor" val="tx"/>
                    </a:ext>
                  </a:extLst>
                </a:hlinkClick>
              </a:rPr>
              <a:t>A</a:t>
            </a:r>
            <a:r>
              <a:rPr lang="en-US" sz="3096" b="1" u="sng" dirty="0">
                <a:latin typeface="Source Sans Pro Bold"/>
                <a:ea typeface="Source Sans Pro Bold"/>
                <a:cs typeface="Source Sans Pro Bold"/>
                <a:sym typeface="Source Sans Pro Bold"/>
                <a:hlinkClick r:id="rId2" tooltip="https://aws.amazon.com/saas/">
                  <a:extLst>
                    <a:ext uri="{A12FA001-AC4F-418D-AE19-62706E023703}">
                      <ahyp:hlinkClr xmlns:ahyp="http://schemas.microsoft.com/office/drawing/2018/hyperlinkcolor" val="tx"/>
                    </a:ext>
                  </a:extLst>
                </a:hlinkClick>
              </a:rPr>
              <a:t>mazon Web Services (SaaS)</a:t>
            </a:r>
          </a:p>
          <a:p>
            <a:pPr marL="668538" lvl="1" indent="-334269" algn="l">
              <a:lnSpc>
                <a:spcPts val="6224"/>
              </a:lnSpc>
              <a:buFont typeface="Arial"/>
              <a:buChar char="•"/>
            </a:pPr>
            <a:r>
              <a:rPr lang="en-US" sz="3096" b="1" u="sng" dirty="0" err="1">
                <a:latin typeface="Source Sans Pro Bold"/>
                <a:ea typeface="Source Sans Pro Bold"/>
                <a:cs typeface="Source Sans Pro Bold"/>
                <a:sym typeface="Source Sans Pro Bold"/>
                <a:hlinkClick r:id="rId3" tooltip="https://aws.amazon.com/id/what-is-aws/">
                  <a:extLst>
                    <a:ext uri="{A12FA001-AC4F-418D-AE19-62706E023703}">
                      <ahyp:hlinkClr xmlns:ahyp="http://schemas.microsoft.com/office/drawing/2018/hyperlinkcolor" val="tx"/>
                    </a:ext>
                  </a:extLst>
                </a:hlinkClick>
              </a:rPr>
              <a:t>Pengertian</a:t>
            </a:r>
            <a:r>
              <a:rPr lang="en-US" sz="3096" b="1" u="sng" dirty="0">
                <a:latin typeface="Source Sans Pro Bold"/>
                <a:ea typeface="Source Sans Pro Bold"/>
                <a:cs typeface="Source Sans Pro Bold"/>
                <a:sym typeface="Source Sans Pro Bold"/>
                <a:hlinkClick r:id="rId3" tooltip="https://aws.amazon.com/id/what-is-aws/">
                  <a:extLst>
                    <a:ext uri="{A12FA001-AC4F-418D-AE19-62706E023703}">
                      <ahyp:hlinkClr xmlns:ahyp="http://schemas.microsoft.com/office/drawing/2018/hyperlinkcolor" val="tx"/>
                    </a:ext>
                  </a:extLst>
                </a:hlinkClick>
              </a:rPr>
              <a:t> Amazon Web Services (AWS)</a:t>
            </a:r>
          </a:p>
          <a:p>
            <a:pPr marL="668538" lvl="1" indent="-334269" algn="l">
              <a:lnSpc>
                <a:spcPts val="6224"/>
              </a:lnSpc>
              <a:buFont typeface="Arial"/>
              <a:buChar char="•"/>
            </a:pPr>
            <a:r>
              <a:rPr lang="en-US" sz="3096" b="1" u="sng" dirty="0">
                <a:latin typeface="Source Sans Pro Bold"/>
                <a:ea typeface="Source Sans Pro Bold"/>
                <a:cs typeface="Source Sans Pro Bold"/>
                <a:sym typeface="Source Sans Pro Bold"/>
                <a:hlinkClick r:id="rId4" tooltip="http://dqlab.id/data-analisis-machine-learning-untuk-proses-pengolahan-data">
                  <a:extLst>
                    <a:ext uri="{A12FA001-AC4F-418D-AE19-62706E023703}">
                      <ahyp:hlinkClr xmlns:ahyp="http://schemas.microsoft.com/office/drawing/2018/hyperlinkcolor" val="tx"/>
                    </a:ext>
                  </a:extLst>
                </a:hlinkClick>
              </a:rPr>
              <a:t>Exploratory Data Analysis (EDA) – </a:t>
            </a:r>
            <a:r>
              <a:rPr lang="en-US" sz="3096" b="1" u="sng" dirty="0" err="1">
                <a:latin typeface="Source Sans Pro Bold"/>
                <a:ea typeface="Source Sans Pro Bold"/>
                <a:cs typeface="Source Sans Pro Bold"/>
                <a:sym typeface="Source Sans Pro Bold"/>
                <a:hlinkClick r:id="rId4" tooltip="http://dqlab.id/data-analisis-machine-learning-untuk-proses-pengolahan-data">
                  <a:extLst>
                    <a:ext uri="{A12FA001-AC4F-418D-AE19-62706E023703}">
                      <ahyp:hlinkClr xmlns:ahyp="http://schemas.microsoft.com/office/drawing/2018/hyperlinkcolor" val="tx"/>
                    </a:ext>
                  </a:extLst>
                </a:hlinkClick>
              </a:rPr>
              <a:t>DQLab</a:t>
            </a:r>
            <a:endParaRPr lang="en-US" sz="3096" b="1" u="sng" dirty="0">
              <a:latin typeface="Source Sans Pro Bold"/>
              <a:ea typeface="Source Sans Pro Bold"/>
              <a:cs typeface="Source Sans Pro Bold"/>
              <a:sym typeface="Source Sans Pro Bold"/>
              <a:hlinkClick r:id="rId4" tooltip="http://dqlab.id/data-analisis-machine-learning-untuk-proses-pengolahan-data">
                <a:extLst>
                  <a:ext uri="{A12FA001-AC4F-418D-AE19-62706E023703}">
                    <ahyp:hlinkClr xmlns:ahyp="http://schemas.microsoft.com/office/drawing/2018/hyperlinkcolor" val="tx"/>
                  </a:ext>
                </a:extLst>
              </a:hlinkClick>
            </a:endParaRPr>
          </a:p>
          <a:p>
            <a:pPr marL="668538" lvl="1" indent="-334269" algn="l">
              <a:lnSpc>
                <a:spcPts val="6224"/>
              </a:lnSpc>
              <a:buFont typeface="Arial"/>
              <a:buChar char="•"/>
            </a:pPr>
            <a:r>
              <a:rPr lang="en-US" sz="3096" b="1" u="sng" dirty="0">
                <a:latin typeface="Source Sans Pro Bold"/>
                <a:ea typeface="Source Sans Pro Bold"/>
                <a:cs typeface="Source Sans Pro Bold"/>
                <a:sym typeface="Source Sans Pro Bold"/>
                <a:hlinkClick r:id="rId5" tooltip="https://medium.com/leaptelkom/exploratory-data-analysis-eda-659eb379f360">
                  <a:extLst>
                    <a:ext uri="{A12FA001-AC4F-418D-AE19-62706E023703}">
                      <ahyp:hlinkClr xmlns:ahyp="http://schemas.microsoft.com/office/drawing/2018/hyperlinkcolor" val="tx"/>
                    </a:ext>
                  </a:extLst>
                </a:hlinkClick>
              </a:rPr>
              <a:t>Exploratory Data Analysis (EDA) – Medium </a:t>
            </a:r>
            <a:r>
              <a:rPr lang="en-US" sz="3096" b="1" u="sng" dirty="0" err="1">
                <a:latin typeface="Source Sans Pro Bold"/>
                <a:ea typeface="Source Sans Pro Bold"/>
                <a:cs typeface="Source Sans Pro Bold"/>
                <a:sym typeface="Source Sans Pro Bold"/>
                <a:hlinkClick r:id="rId5" tooltip="https://medium.com/leaptelkom/exploratory-data-analysis-eda-659eb379f360">
                  <a:extLst>
                    <a:ext uri="{A12FA001-AC4F-418D-AE19-62706E023703}">
                      <ahyp:hlinkClr xmlns:ahyp="http://schemas.microsoft.com/office/drawing/2018/hyperlinkcolor" val="tx"/>
                    </a:ext>
                  </a:extLst>
                </a:hlinkClick>
              </a:rPr>
              <a:t>Leaptelkom</a:t>
            </a:r>
            <a:endParaRPr lang="en-US" sz="3096" b="1" u="sng" dirty="0">
              <a:latin typeface="Source Sans Pro Bold"/>
              <a:ea typeface="Source Sans Pro Bold"/>
              <a:cs typeface="Source Sans Pro Bold"/>
              <a:sym typeface="Source Sans Pro Bold"/>
              <a:hlinkClick r:id="rId5" tooltip="https://medium.com/leaptelkom/exploratory-data-analysis-eda-659eb379f360">
                <a:extLst>
                  <a:ext uri="{A12FA001-AC4F-418D-AE19-62706E023703}">
                    <ahyp:hlinkClr xmlns:ahyp="http://schemas.microsoft.com/office/drawing/2018/hyperlinkcolor" val="tx"/>
                  </a:ext>
                </a:extLst>
              </a:hlinkCli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119887"/>
            <a:ext cx="7346748" cy="3188442"/>
            <a:chOff x="0" y="0"/>
            <a:chExt cx="9795663" cy="4251256"/>
          </a:xfrm>
        </p:grpSpPr>
        <p:pic>
          <p:nvPicPr>
            <p:cNvPr id="3" name="Picture 3"/>
            <p:cNvPicPr>
              <a:picLocks noChangeAspect="1"/>
            </p:cNvPicPr>
            <p:nvPr/>
          </p:nvPicPr>
          <p:blipFill>
            <a:blip r:embed="rId2"/>
            <a:srcRect t="21035" b="21035"/>
            <a:stretch>
              <a:fillRect/>
            </a:stretch>
          </p:blipFill>
          <p:spPr>
            <a:xfrm>
              <a:off x="0" y="0"/>
              <a:ext cx="9795663" cy="4251256"/>
            </a:xfrm>
            <a:prstGeom prst="rect">
              <a:avLst/>
            </a:prstGeom>
          </p:spPr>
        </p:pic>
      </p:grpSp>
      <p:grpSp>
        <p:nvGrpSpPr>
          <p:cNvPr id="4" name="Group 4"/>
          <p:cNvGrpSpPr/>
          <p:nvPr/>
        </p:nvGrpSpPr>
        <p:grpSpPr>
          <a:xfrm>
            <a:off x="8542798" y="3119887"/>
            <a:ext cx="4023035" cy="3188442"/>
            <a:chOff x="0" y="0"/>
            <a:chExt cx="5364047" cy="4251256"/>
          </a:xfrm>
        </p:grpSpPr>
        <p:pic>
          <p:nvPicPr>
            <p:cNvPr id="5" name="Picture 5"/>
            <p:cNvPicPr>
              <a:picLocks noChangeAspect="1"/>
            </p:cNvPicPr>
            <p:nvPr/>
          </p:nvPicPr>
          <p:blipFill>
            <a:blip r:embed="rId3"/>
            <a:srcRect l="8317" r="7565"/>
            <a:stretch>
              <a:fillRect/>
            </a:stretch>
          </p:blipFill>
          <p:spPr>
            <a:xfrm>
              <a:off x="0" y="0"/>
              <a:ext cx="5364047" cy="4251256"/>
            </a:xfrm>
            <a:prstGeom prst="rect">
              <a:avLst/>
            </a:prstGeom>
          </p:spPr>
        </p:pic>
      </p:grpSp>
      <p:grpSp>
        <p:nvGrpSpPr>
          <p:cNvPr id="6" name="Group 6"/>
          <p:cNvGrpSpPr/>
          <p:nvPr/>
        </p:nvGrpSpPr>
        <p:grpSpPr>
          <a:xfrm>
            <a:off x="5840339" y="6495856"/>
            <a:ext cx="4023035" cy="3128752"/>
            <a:chOff x="0" y="0"/>
            <a:chExt cx="1942390" cy="1510615"/>
          </a:xfrm>
        </p:grpSpPr>
        <p:sp>
          <p:nvSpPr>
            <p:cNvPr id="7" name="Freeform 7"/>
            <p:cNvSpPr/>
            <p:nvPr/>
          </p:nvSpPr>
          <p:spPr>
            <a:xfrm>
              <a:off x="0" y="0"/>
              <a:ext cx="1942390" cy="1510615"/>
            </a:xfrm>
            <a:custGeom>
              <a:avLst/>
              <a:gdLst/>
              <a:ahLst/>
              <a:cxnLst/>
              <a:rect l="l" t="t" r="r" b="b"/>
              <a:pathLst>
                <a:path w="1942390" h="1510615">
                  <a:moveTo>
                    <a:pt x="0" y="0"/>
                  </a:moveTo>
                  <a:lnTo>
                    <a:pt x="1942390" y="0"/>
                  </a:lnTo>
                  <a:lnTo>
                    <a:pt x="1942390" y="1510615"/>
                  </a:lnTo>
                  <a:lnTo>
                    <a:pt x="0" y="1510615"/>
                  </a:lnTo>
                  <a:close/>
                </a:path>
              </a:pathLst>
            </a:custGeom>
            <a:solidFill>
              <a:srgbClr val="1E3256"/>
            </a:solidFill>
          </p:spPr>
        </p:sp>
      </p:grpSp>
      <p:grpSp>
        <p:nvGrpSpPr>
          <p:cNvPr id="8" name="Group 8"/>
          <p:cNvGrpSpPr/>
          <p:nvPr/>
        </p:nvGrpSpPr>
        <p:grpSpPr>
          <a:xfrm>
            <a:off x="1028700" y="6495856"/>
            <a:ext cx="4613357" cy="3128752"/>
            <a:chOff x="0" y="0"/>
            <a:chExt cx="6151142" cy="4171669"/>
          </a:xfrm>
        </p:grpSpPr>
        <p:pic>
          <p:nvPicPr>
            <p:cNvPr id="9" name="Picture 9"/>
            <p:cNvPicPr>
              <a:picLocks noChangeAspect="1"/>
            </p:cNvPicPr>
            <p:nvPr/>
          </p:nvPicPr>
          <p:blipFill>
            <a:blip r:embed="rId4"/>
            <a:srcRect l="32283" t="11318" r="20892" b="41018"/>
            <a:stretch>
              <a:fillRect/>
            </a:stretch>
          </p:blipFill>
          <p:spPr>
            <a:xfrm>
              <a:off x="0" y="0"/>
              <a:ext cx="6151142" cy="4171669"/>
            </a:xfrm>
            <a:prstGeom prst="rect">
              <a:avLst/>
            </a:prstGeom>
          </p:spPr>
        </p:pic>
      </p:grpSp>
      <p:grpSp>
        <p:nvGrpSpPr>
          <p:cNvPr id="10" name="Group 10"/>
          <p:cNvGrpSpPr/>
          <p:nvPr/>
        </p:nvGrpSpPr>
        <p:grpSpPr>
          <a:xfrm>
            <a:off x="12737284" y="3119887"/>
            <a:ext cx="4522016" cy="3188442"/>
            <a:chOff x="0" y="0"/>
            <a:chExt cx="6029355" cy="4251256"/>
          </a:xfrm>
        </p:grpSpPr>
        <p:pic>
          <p:nvPicPr>
            <p:cNvPr id="11" name="Picture 11"/>
            <p:cNvPicPr>
              <a:picLocks noChangeAspect="1"/>
            </p:cNvPicPr>
            <p:nvPr/>
          </p:nvPicPr>
          <p:blipFill>
            <a:blip r:embed="rId5"/>
            <a:srcRect t="2993" b="2993"/>
            <a:stretch>
              <a:fillRect/>
            </a:stretch>
          </p:blipFill>
          <p:spPr>
            <a:xfrm>
              <a:off x="0" y="0"/>
              <a:ext cx="6029355" cy="4251256"/>
            </a:xfrm>
            <a:prstGeom prst="rect">
              <a:avLst/>
            </a:prstGeom>
          </p:spPr>
        </p:pic>
      </p:grpSp>
      <p:grpSp>
        <p:nvGrpSpPr>
          <p:cNvPr id="12" name="Group 12"/>
          <p:cNvGrpSpPr/>
          <p:nvPr/>
        </p:nvGrpSpPr>
        <p:grpSpPr>
          <a:xfrm>
            <a:off x="10063399" y="6495856"/>
            <a:ext cx="7197643" cy="3128752"/>
            <a:chOff x="0" y="0"/>
            <a:chExt cx="9596858" cy="4171669"/>
          </a:xfrm>
        </p:grpSpPr>
        <p:pic>
          <p:nvPicPr>
            <p:cNvPr id="13" name="Picture 13"/>
            <p:cNvPicPr>
              <a:picLocks noChangeAspect="1"/>
            </p:cNvPicPr>
            <p:nvPr/>
          </p:nvPicPr>
          <p:blipFill>
            <a:blip r:embed="rId6"/>
            <a:srcRect l="6788" t="13522" b="25661"/>
            <a:stretch>
              <a:fillRect/>
            </a:stretch>
          </p:blipFill>
          <p:spPr>
            <a:xfrm>
              <a:off x="0" y="0"/>
              <a:ext cx="9596858" cy="4171669"/>
            </a:xfrm>
            <a:prstGeom prst="rect">
              <a:avLst/>
            </a:prstGeom>
          </p:spPr>
        </p:pic>
      </p:grpSp>
      <p:grpSp>
        <p:nvGrpSpPr>
          <p:cNvPr id="14" name="Group 14"/>
          <p:cNvGrpSpPr/>
          <p:nvPr/>
        </p:nvGrpSpPr>
        <p:grpSpPr>
          <a:xfrm>
            <a:off x="0" y="0"/>
            <a:ext cx="18288000" cy="1767190"/>
            <a:chOff x="0" y="0"/>
            <a:chExt cx="8829757" cy="853229"/>
          </a:xfrm>
        </p:grpSpPr>
        <p:sp>
          <p:nvSpPr>
            <p:cNvPr id="15" name="Freeform 15"/>
            <p:cNvSpPr/>
            <p:nvPr/>
          </p:nvSpPr>
          <p:spPr>
            <a:xfrm>
              <a:off x="0" y="0"/>
              <a:ext cx="8829756" cy="853229"/>
            </a:xfrm>
            <a:custGeom>
              <a:avLst/>
              <a:gdLst/>
              <a:ahLst/>
              <a:cxnLst/>
              <a:rect l="l" t="t" r="r" b="b"/>
              <a:pathLst>
                <a:path w="8829756" h="853229">
                  <a:moveTo>
                    <a:pt x="0" y="0"/>
                  </a:moveTo>
                  <a:lnTo>
                    <a:pt x="8829756" y="0"/>
                  </a:lnTo>
                  <a:lnTo>
                    <a:pt x="8829756" y="853229"/>
                  </a:lnTo>
                  <a:lnTo>
                    <a:pt x="0" y="853229"/>
                  </a:lnTo>
                  <a:close/>
                </a:path>
              </a:pathLst>
            </a:custGeom>
            <a:solidFill>
              <a:srgbClr val="1E3256"/>
            </a:solidFill>
          </p:spPr>
        </p:sp>
      </p:grpSp>
      <p:sp>
        <p:nvSpPr>
          <p:cNvPr id="16" name="TextBox 16"/>
          <p:cNvSpPr txBox="1"/>
          <p:nvPr/>
        </p:nvSpPr>
        <p:spPr>
          <a:xfrm>
            <a:off x="152400" y="259770"/>
            <a:ext cx="7837086" cy="1247649"/>
          </a:xfrm>
          <a:prstGeom prst="rect">
            <a:avLst/>
          </a:prstGeom>
        </p:spPr>
        <p:txBody>
          <a:bodyPr wrap="square" lIns="0" tIns="0" rIns="0" bIns="0" rtlCol="0" anchor="t">
            <a:spAutoFit/>
          </a:bodyPr>
          <a:lstStyle/>
          <a:p>
            <a:pPr algn="ctr">
              <a:lnSpc>
                <a:spcPts val="10051"/>
              </a:lnSpc>
              <a:spcBef>
                <a:spcPct val="0"/>
              </a:spcBef>
            </a:pPr>
            <a:r>
              <a:rPr lang="en-US" sz="7179" b="1" dirty="0" err="1">
                <a:solidFill>
                  <a:srgbClr val="FFFFFF"/>
                </a:solidFill>
                <a:latin typeface="Source Serif Pro Bold"/>
                <a:ea typeface="Source Serif Pro Bold"/>
                <a:cs typeface="Source Serif Pro Bold"/>
                <a:sym typeface="Source Serif Pro Bold"/>
              </a:rPr>
              <a:t>Terima</a:t>
            </a:r>
            <a:r>
              <a:rPr lang="en-US" sz="7179" b="1" dirty="0">
                <a:solidFill>
                  <a:srgbClr val="FFFFFF"/>
                </a:solidFill>
                <a:latin typeface="Source Serif Pro Bold"/>
                <a:ea typeface="Source Serif Pro Bold"/>
                <a:cs typeface="Source Serif Pro Bold"/>
                <a:sym typeface="Source Serif Pro Bold"/>
              </a:rPr>
              <a:t> Kasih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832700"/>
            <a:chOff x="0" y="0"/>
            <a:chExt cx="8829757" cy="1367675"/>
          </a:xfrm>
        </p:grpSpPr>
        <p:sp>
          <p:nvSpPr>
            <p:cNvPr id="3" name="Freeform 3"/>
            <p:cNvSpPr/>
            <p:nvPr/>
          </p:nvSpPr>
          <p:spPr>
            <a:xfrm>
              <a:off x="0" y="0"/>
              <a:ext cx="8829756" cy="1367675"/>
            </a:xfrm>
            <a:custGeom>
              <a:avLst/>
              <a:gdLst/>
              <a:ahLst/>
              <a:cxnLst/>
              <a:rect l="l" t="t" r="r" b="b"/>
              <a:pathLst>
                <a:path w="8829756" h="1367675">
                  <a:moveTo>
                    <a:pt x="0" y="0"/>
                  </a:moveTo>
                  <a:lnTo>
                    <a:pt x="8829756" y="0"/>
                  </a:lnTo>
                  <a:lnTo>
                    <a:pt x="8829756" y="1367675"/>
                  </a:lnTo>
                  <a:lnTo>
                    <a:pt x="0" y="1367675"/>
                  </a:lnTo>
                  <a:close/>
                </a:path>
              </a:pathLst>
            </a:custGeom>
            <a:solidFill>
              <a:srgbClr val="1E3256"/>
            </a:solidFill>
          </p:spPr>
        </p:sp>
      </p:grpSp>
      <p:sp>
        <p:nvSpPr>
          <p:cNvPr id="4" name="TextBox 4"/>
          <p:cNvSpPr txBox="1"/>
          <p:nvPr/>
        </p:nvSpPr>
        <p:spPr>
          <a:xfrm>
            <a:off x="1081422" y="1086763"/>
            <a:ext cx="7027574" cy="847725"/>
          </a:xfrm>
          <a:prstGeom prst="rect">
            <a:avLst/>
          </a:prstGeom>
        </p:spPr>
        <p:txBody>
          <a:bodyPr lIns="0" tIns="0" rIns="0" bIns="0" rtlCol="0" anchor="t">
            <a:spAutoFit/>
          </a:bodyPr>
          <a:lstStyle/>
          <a:p>
            <a:pPr algn="l">
              <a:lnSpc>
                <a:spcPts val="6720"/>
              </a:lnSpc>
            </a:pPr>
            <a:r>
              <a:rPr lang="en-US" sz="5600">
                <a:solidFill>
                  <a:srgbClr val="FFFFFF"/>
                </a:solidFill>
                <a:latin typeface="Source Serif Pro"/>
                <a:ea typeface="Source Serif Pro"/>
                <a:cs typeface="Source Serif Pro"/>
                <a:sym typeface="Source Serif Pro"/>
              </a:rPr>
              <a:t>Daftar Isi</a:t>
            </a:r>
          </a:p>
        </p:txBody>
      </p:sp>
      <p:grpSp>
        <p:nvGrpSpPr>
          <p:cNvPr id="5" name="Group 5"/>
          <p:cNvGrpSpPr/>
          <p:nvPr/>
        </p:nvGrpSpPr>
        <p:grpSpPr>
          <a:xfrm>
            <a:off x="535373" y="3158504"/>
            <a:ext cx="6922730" cy="3331611"/>
            <a:chOff x="0" y="0"/>
            <a:chExt cx="9230306" cy="4442148"/>
          </a:xfrm>
        </p:grpSpPr>
        <p:sp>
          <p:nvSpPr>
            <p:cNvPr id="6" name="TextBox 6"/>
            <p:cNvSpPr txBox="1"/>
            <p:nvPr/>
          </p:nvSpPr>
          <p:spPr>
            <a:xfrm>
              <a:off x="0" y="-47625"/>
              <a:ext cx="975523" cy="449405"/>
            </a:xfrm>
            <a:prstGeom prst="rect">
              <a:avLst/>
            </a:prstGeom>
          </p:spPr>
          <p:txBody>
            <a:bodyPr lIns="0" tIns="0" rIns="0" bIns="0" rtlCol="0" anchor="t">
              <a:spAutoFit/>
            </a:bodyPr>
            <a:lstStyle/>
            <a:p>
              <a:pPr marL="0" lvl="0" indent="0" algn="ctr">
                <a:lnSpc>
                  <a:spcPts val="2815"/>
                </a:lnSpc>
              </a:pPr>
              <a:r>
                <a:rPr lang="en-US" sz="2011" b="1">
                  <a:solidFill>
                    <a:srgbClr val="1E3256"/>
                  </a:solidFill>
                  <a:latin typeface="Source Sans Pro Bold"/>
                  <a:ea typeface="Source Sans Pro Bold"/>
                  <a:cs typeface="Source Sans Pro Bold"/>
                  <a:sym typeface="Source Sans Pro Bold"/>
                </a:rPr>
                <a:t>03</a:t>
              </a:r>
            </a:p>
          </p:txBody>
        </p:sp>
        <p:sp>
          <p:nvSpPr>
            <p:cNvPr id="7" name="TextBox 7"/>
            <p:cNvSpPr txBox="1"/>
            <p:nvPr/>
          </p:nvSpPr>
          <p:spPr>
            <a:xfrm>
              <a:off x="1522041" y="-26510"/>
              <a:ext cx="6543038" cy="426315"/>
            </a:xfrm>
            <a:prstGeom prst="rect">
              <a:avLst/>
            </a:prstGeom>
          </p:spPr>
          <p:txBody>
            <a:bodyPr lIns="0" tIns="0" rIns="0" bIns="0" rtlCol="0" anchor="t">
              <a:spAutoFit/>
            </a:bodyPr>
            <a:lstStyle/>
            <a:p>
              <a:pPr marL="0" lvl="0" indent="0" algn="l">
                <a:lnSpc>
                  <a:spcPts val="2614"/>
                </a:lnSpc>
                <a:spcBef>
                  <a:spcPct val="0"/>
                </a:spcBef>
              </a:pPr>
              <a:r>
                <a:rPr lang="en-US" sz="2011">
                  <a:solidFill>
                    <a:srgbClr val="1E3256"/>
                  </a:solidFill>
                  <a:latin typeface="Source Sans Pro"/>
                  <a:ea typeface="Source Sans Pro"/>
                  <a:cs typeface="Source Sans Pro"/>
                  <a:sym typeface="Source Sans Pro"/>
                </a:rPr>
                <a:t>Pengertian AwS dan SaaS</a:t>
              </a:r>
            </a:p>
          </p:txBody>
        </p:sp>
        <p:sp>
          <p:nvSpPr>
            <p:cNvPr id="8" name="TextBox 8"/>
            <p:cNvSpPr txBox="1"/>
            <p:nvPr/>
          </p:nvSpPr>
          <p:spPr>
            <a:xfrm>
              <a:off x="0" y="1299194"/>
              <a:ext cx="975523" cy="449405"/>
            </a:xfrm>
            <a:prstGeom prst="rect">
              <a:avLst/>
            </a:prstGeom>
          </p:spPr>
          <p:txBody>
            <a:bodyPr lIns="0" tIns="0" rIns="0" bIns="0" rtlCol="0" anchor="t">
              <a:spAutoFit/>
            </a:bodyPr>
            <a:lstStyle/>
            <a:p>
              <a:pPr marL="0" lvl="0" indent="0" algn="ctr">
                <a:lnSpc>
                  <a:spcPts val="2815"/>
                </a:lnSpc>
              </a:pPr>
              <a:r>
                <a:rPr lang="en-US" sz="2011" b="1">
                  <a:solidFill>
                    <a:srgbClr val="1E3256"/>
                  </a:solidFill>
                  <a:latin typeface="Source Sans Pro Bold"/>
                  <a:ea typeface="Source Sans Pro Bold"/>
                  <a:cs typeface="Source Sans Pro Bold"/>
                  <a:sym typeface="Source Sans Pro Bold"/>
                </a:rPr>
                <a:t>05</a:t>
              </a:r>
            </a:p>
          </p:txBody>
        </p:sp>
        <p:sp>
          <p:nvSpPr>
            <p:cNvPr id="9" name="TextBox 9"/>
            <p:cNvSpPr txBox="1"/>
            <p:nvPr/>
          </p:nvSpPr>
          <p:spPr>
            <a:xfrm>
              <a:off x="1522041" y="1320264"/>
              <a:ext cx="6543038" cy="426315"/>
            </a:xfrm>
            <a:prstGeom prst="rect">
              <a:avLst/>
            </a:prstGeom>
          </p:spPr>
          <p:txBody>
            <a:bodyPr lIns="0" tIns="0" rIns="0" bIns="0" rtlCol="0" anchor="t">
              <a:spAutoFit/>
            </a:bodyPr>
            <a:lstStyle/>
            <a:p>
              <a:pPr marL="0" lvl="0" indent="0" algn="l">
                <a:lnSpc>
                  <a:spcPts val="2614"/>
                </a:lnSpc>
                <a:spcBef>
                  <a:spcPct val="0"/>
                </a:spcBef>
              </a:pPr>
              <a:r>
                <a:rPr lang="en-US" sz="2011">
                  <a:solidFill>
                    <a:srgbClr val="1E3256"/>
                  </a:solidFill>
                  <a:latin typeface="Source Sans Pro"/>
                  <a:ea typeface="Source Sans Pro"/>
                  <a:cs typeface="Source Sans Pro"/>
                  <a:sym typeface="Source Sans Pro"/>
                </a:rPr>
                <a:t>Latar Belakang Masalah</a:t>
              </a:r>
            </a:p>
          </p:txBody>
        </p:sp>
        <p:sp>
          <p:nvSpPr>
            <p:cNvPr id="10" name="TextBox 10"/>
            <p:cNvSpPr txBox="1"/>
            <p:nvPr/>
          </p:nvSpPr>
          <p:spPr>
            <a:xfrm>
              <a:off x="0" y="2645969"/>
              <a:ext cx="975523" cy="449405"/>
            </a:xfrm>
            <a:prstGeom prst="rect">
              <a:avLst/>
            </a:prstGeom>
          </p:spPr>
          <p:txBody>
            <a:bodyPr lIns="0" tIns="0" rIns="0" bIns="0" rtlCol="0" anchor="t">
              <a:spAutoFit/>
            </a:bodyPr>
            <a:lstStyle/>
            <a:p>
              <a:pPr marL="0" lvl="0" indent="0" algn="ctr">
                <a:lnSpc>
                  <a:spcPts val="2815"/>
                </a:lnSpc>
              </a:pPr>
              <a:r>
                <a:rPr lang="en-US" sz="2011" b="1">
                  <a:solidFill>
                    <a:srgbClr val="1E3256"/>
                  </a:solidFill>
                  <a:latin typeface="Source Sans Pro Bold"/>
                  <a:ea typeface="Source Sans Pro Bold"/>
                  <a:cs typeface="Source Sans Pro Bold"/>
                  <a:sym typeface="Source Sans Pro Bold"/>
                </a:rPr>
                <a:t>06</a:t>
              </a:r>
            </a:p>
          </p:txBody>
        </p:sp>
        <p:sp>
          <p:nvSpPr>
            <p:cNvPr id="11" name="TextBox 11"/>
            <p:cNvSpPr txBox="1"/>
            <p:nvPr/>
          </p:nvSpPr>
          <p:spPr>
            <a:xfrm>
              <a:off x="1522041" y="2451139"/>
              <a:ext cx="7708265" cy="858115"/>
            </a:xfrm>
            <a:prstGeom prst="rect">
              <a:avLst/>
            </a:prstGeom>
          </p:spPr>
          <p:txBody>
            <a:bodyPr lIns="0" tIns="0" rIns="0" bIns="0" rtlCol="0" anchor="t">
              <a:spAutoFit/>
            </a:bodyPr>
            <a:lstStyle/>
            <a:p>
              <a:pPr algn="l">
                <a:lnSpc>
                  <a:spcPts val="2614"/>
                </a:lnSpc>
              </a:pPr>
              <a:r>
                <a:rPr lang="en-US" sz="2011">
                  <a:solidFill>
                    <a:srgbClr val="1E3256"/>
                  </a:solidFill>
                  <a:latin typeface="Source Sans Pro"/>
                  <a:ea typeface="Source Sans Pro"/>
                  <a:cs typeface="Source Sans Pro"/>
                  <a:sym typeface="Source Sans Pro"/>
                </a:rPr>
                <a:t>POV Business dan </a:t>
              </a:r>
            </a:p>
            <a:p>
              <a:pPr marL="0" lvl="0" indent="0" algn="l">
                <a:lnSpc>
                  <a:spcPts val="2614"/>
                </a:lnSpc>
                <a:spcBef>
                  <a:spcPct val="0"/>
                </a:spcBef>
              </a:pPr>
              <a:r>
                <a:rPr lang="en-US" sz="2011">
                  <a:solidFill>
                    <a:srgbClr val="1E3256"/>
                  </a:solidFill>
                  <a:latin typeface="Source Sans Pro"/>
                  <a:ea typeface="Source Sans Pro"/>
                  <a:cs typeface="Source Sans Pro"/>
                  <a:sym typeface="Source Sans Pro"/>
                </a:rPr>
                <a:t>Stakeholder</a:t>
              </a:r>
            </a:p>
          </p:txBody>
        </p:sp>
        <p:sp>
          <p:nvSpPr>
            <p:cNvPr id="12" name="TextBox 12"/>
            <p:cNvSpPr txBox="1"/>
            <p:nvPr/>
          </p:nvSpPr>
          <p:spPr>
            <a:xfrm>
              <a:off x="0" y="3992743"/>
              <a:ext cx="975523" cy="449405"/>
            </a:xfrm>
            <a:prstGeom prst="rect">
              <a:avLst/>
            </a:prstGeom>
          </p:spPr>
          <p:txBody>
            <a:bodyPr lIns="0" tIns="0" rIns="0" bIns="0" rtlCol="0" anchor="t">
              <a:spAutoFit/>
            </a:bodyPr>
            <a:lstStyle/>
            <a:p>
              <a:pPr marL="0" lvl="0" indent="0" algn="ctr">
                <a:lnSpc>
                  <a:spcPts val="2815"/>
                </a:lnSpc>
              </a:pPr>
              <a:r>
                <a:rPr lang="en-US" sz="2011" b="1">
                  <a:solidFill>
                    <a:srgbClr val="1E3256"/>
                  </a:solidFill>
                  <a:latin typeface="Source Sans Pro Bold"/>
                  <a:ea typeface="Source Sans Pro Bold"/>
                  <a:cs typeface="Source Sans Pro Bold"/>
                  <a:sym typeface="Source Sans Pro Bold"/>
                </a:rPr>
                <a:t>07</a:t>
              </a:r>
            </a:p>
          </p:txBody>
        </p:sp>
        <p:sp>
          <p:nvSpPr>
            <p:cNvPr id="13" name="TextBox 13"/>
            <p:cNvSpPr txBox="1"/>
            <p:nvPr/>
          </p:nvSpPr>
          <p:spPr>
            <a:xfrm>
              <a:off x="1522041" y="4009372"/>
              <a:ext cx="6543038" cy="426315"/>
            </a:xfrm>
            <a:prstGeom prst="rect">
              <a:avLst/>
            </a:prstGeom>
          </p:spPr>
          <p:txBody>
            <a:bodyPr lIns="0" tIns="0" rIns="0" bIns="0" rtlCol="0" anchor="t">
              <a:spAutoFit/>
            </a:bodyPr>
            <a:lstStyle/>
            <a:p>
              <a:pPr marL="0" lvl="0" indent="0" algn="l">
                <a:lnSpc>
                  <a:spcPts val="2614"/>
                </a:lnSpc>
                <a:spcBef>
                  <a:spcPct val="0"/>
                </a:spcBef>
              </a:pPr>
              <a:r>
                <a:rPr lang="en-US" sz="2011">
                  <a:solidFill>
                    <a:srgbClr val="1E3256"/>
                  </a:solidFill>
                  <a:latin typeface="Source Sans Pro"/>
                  <a:ea typeface="Source Sans Pro"/>
                  <a:cs typeface="Source Sans Pro"/>
                  <a:sym typeface="Source Sans Pro"/>
                </a:rPr>
                <a:t>Main Data</a:t>
              </a:r>
            </a:p>
          </p:txBody>
        </p:sp>
      </p:grpSp>
      <p:grpSp>
        <p:nvGrpSpPr>
          <p:cNvPr id="14" name="Group 14"/>
          <p:cNvGrpSpPr/>
          <p:nvPr/>
        </p:nvGrpSpPr>
        <p:grpSpPr>
          <a:xfrm>
            <a:off x="476722" y="6904679"/>
            <a:ext cx="5982449" cy="3344221"/>
            <a:chOff x="0" y="0"/>
            <a:chExt cx="7976598" cy="4458962"/>
          </a:xfrm>
        </p:grpSpPr>
        <p:sp>
          <p:nvSpPr>
            <p:cNvPr id="15" name="TextBox 15"/>
            <p:cNvSpPr txBox="1"/>
            <p:nvPr/>
          </p:nvSpPr>
          <p:spPr>
            <a:xfrm>
              <a:off x="0" y="-47574"/>
              <a:ext cx="109304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08</a:t>
              </a:r>
            </a:p>
          </p:txBody>
        </p:sp>
        <p:sp>
          <p:nvSpPr>
            <p:cNvPr id="16" name="TextBox 16"/>
            <p:cNvSpPr txBox="1"/>
            <p:nvPr/>
          </p:nvSpPr>
          <p:spPr>
            <a:xfrm>
              <a:off x="1676348" y="-26356"/>
              <a:ext cx="6300250"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Data &amp; Preprocessing</a:t>
              </a:r>
            </a:p>
          </p:txBody>
        </p:sp>
        <p:sp>
          <p:nvSpPr>
            <p:cNvPr id="17" name="TextBox 17"/>
            <p:cNvSpPr txBox="1"/>
            <p:nvPr/>
          </p:nvSpPr>
          <p:spPr>
            <a:xfrm>
              <a:off x="0" y="947295"/>
              <a:ext cx="109304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09</a:t>
              </a:r>
            </a:p>
          </p:txBody>
        </p:sp>
        <p:sp>
          <p:nvSpPr>
            <p:cNvPr id="18" name="TextBox 18"/>
            <p:cNvSpPr txBox="1"/>
            <p:nvPr/>
          </p:nvSpPr>
          <p:spPr>
            <a:xfrm>
              <a:off x="1676348" y="1236432"/>
              <a:ext cx="6300250"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Visualisasi: Outlier &amp; Korelasi</a:t>
              </a:r>
            </a:p>
          </p:txBody>
        </p:sp>
        <p:sp>
          <p:nvSpPr>
            <p:cNvPr id="19" name="TextBox 19"/>
            <p:cNvSpPr txBox="1"/>
            <p:nvPr/>
          </p:nvSpPr>
          <p:spPr>
            <a:xfrm>
              <a:off x="0" y="2478207"/>
              <a:ext cx="109304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10</a:t>
              </a:r>
            </a:p>
          </p:txBody>
        </p:sp>
        <p:sp>
          <p:nvSpPr>
            <p:cNvPr id="20" name="TextBox 20"/>
            <p:cNvSpPr txBox="1"/>
            <p:nvPr/>
          </p:nvSpPr>
          <p:spPr>
            <a:xfrm>
              <a:off x="1676348" y="2495392"/>
              <a:ext cx="6300250"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Analisis SaaS Sales</a:t>
              </a:r>
            </a:p>
          </p:txBody>
        </p:sp>
        <p:sp>
          <p:nvSpPr>
            <p:cNvPr id="21" name="TextBox 21"/>
            <p:cNvSpPr txBox="1"/>
            <p:nvPr/>
          </p:nvSpPr>
          <p:spPr>
            <a:xfrm>
              <a:off x="0" y="4009119"/>
              <a:ext cx="109304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11</a:t>
              </a:r>
            </a:p>
          </p:txBody>
        </p:sp>
        <p:sp>
          <p:nvSpPr>
            <p:cNvPr id="22" name="TextBox 22"/>
            <p:cNvSpPr txBox="1"/>
            <p:nvPr/>
          </p:nvSpPr>
          <p:spPr>
            <a:xfrm>
              <a:off x="1676348" y="3970042"/>
              <a:ext cx="6300250"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Tren Penjualan</a:t>
              </a:r>
            </a:p>
          </p:txBody>
        </p:sp>
      </p:grpSp>
      <p:grpSp>
        <p:nvGrpSpPr>
          <p:cNvPr id="23" name="Group 23"/>
          <p:cNvGrpSpPr/>
          <p:nvPr/>
        </p:nvGrpSpPr>
        <p:grpSpPr>
          <a:xfrm>
            <a:off x="12232500" y="2832700"/>
            <a:ext cx="6055500" cy="7454300"/>
            <a:chOff x="0" y="0"/>
            <a:chExt cx="8074000" cy="9939067"/>
          </a:xfrm>
        </p:grpSpPr>
        <p:pic>
          <p:nvPicPr>
            <p:cNvPr id="24" name="Picture 24"/>
            <p:cNvPicPr>
              <a:picLocks noChangeAspect="1"/>
            </p:cNvPicPr>
            <p:nvPr/>
          </p:nvPicPr>
          <p:blipFill>
            <a:blip r:embed="rId2"/>
            <a:srcRect l="30535" t="23748" b="19244"/>
            <a:stretch>
              <a:fillRect/>
            </a:stretch>
          </p:blipFill>
          <p:spPr>
            <a:xfrm>
              <a:off x="0" y="0"/>
              <a:ext cx="8074000" cy="9939067"/>
            </a:xfrm>
            <a:prstGeom prst="rect">
              <a:avLst/>
            </a:prstGeom>
          </p:spPr>
        </p:pic>
      </p:grpSp>
      <p:grpSp>
        <p:nvGrpSpPr>
          <p:cNvPr id="25" name="Group 25"/>
          <p:cNvGrpSpPr/>
          <p:nvPr/>
        </p:nvGrpSpPr>
        <p:grpSpPr>
          <a:xfrm>
            <a:off x="7081488" y="3012243"/>
            <a:ext cx="4962461" cy="3371809"/>
            <a:chOff x="0" y="0"/>
            <a:chExt cx="6616615" cy="4495746"/>
          </a:xfrm>
        </p:grpSpPr>
        <p:sp>
          <p:nvSpPr>
            <p:cNvPr id="26" name="TextBox 26"/>
            <p:cNvSpPr txBox="1"/>
            <p:nvPr/>
          </p:nvSpPr>
          <p:spPr>
            <a:xfrm>
              <a:off x="0" y="166208"/>
              <a:ext cx="90668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12</a:t>
              </a:r>
            </a:p>
          </p:txBody>
        </p:sp>
        <p:sp>
          <p:nvSpPr>
            <p:cNvPr id="27" name="TextBox 27"/>
            <p:cNvSpPr txBox="1"/>
            <p:nvPr/>
          </p:nvSpPr>
          <p:spPr>
            <a:xfrm>
              <a:off x="1390536" y="-28525"/>
              <a:ext cx="5226079" cy="8583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Analisis Industri - Fokus: Industri Finance</a:t>
              </a:r>
            </a:p>
          </p:txBody>
        </p:sp>
        <p:sp>
          <p:nvSpPr>
            <p:cNvPr id="28" name="TextBox 28"/>
            <p:cNvSpPr txBox="1"/>
            <p:nvPr/>
          </p:nvSpPr>
          <p:spPr>
            <a:xfrm>
              <a:off x="0" y="1132502"/>
              <a:ext cx="90668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13</a:t>
              </a:r>
            </a:p>
          </p:txBody>
        </p:sp>
        <p:sp>
          <p:nvSpPr>
            <p:cNvPr id="29" name="TextBox 29"/>
            <p:cNvSpPr txBox="1"/>
            <p:nvPr/>
          </p:nvSpPr>
          <p:spPr>
            <a:xfrm>
              <a:off x="1390536" y="1414019"/>
              <a:ext cx="5226079"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Performa Wilayah - Pengaruh Diskon</a:t>
              </a:r>
            </a:p>
          </p:txBody>
        </p:sp>
        <p:sp>
          <p:nvSpPr>
            <p:cNvPr id="30" name="TextBox 30"/>
            <p:cNvSpPr txBox="1"/>
            <p:nvPr/>
          </p:nvSpPr>
          <p:spPr>
            <a:xfrm>
              <a:off x="0" y="2619496"/>
              <a:ext cx="90668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14</a:t>
              </a:r>
            </a:p>
          </p:txBody>
        </p:sp>
        <p:sp>
          <p:nvSpPr>
            <p:cNvPr id="31" name="TextBox 31"/>
            <p:cNvSpPr txBox="1"/>
            <p:nvPr/>
          </p:nvSpPr>
          <p:spPr>
            <a:xfrm>
              <a:off x="1390536" y="2636746"/>
              <a:ext cx="5226079"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Faktor Penentu Performa SaaS Sales</a:t>
              </a:r>
            </a:p>
          </p:txBody>
        </p:sp>
        <p:sp>
          <p:nvSpPr>
            <p:cNvPr id="32" name="TextBox 32"/>
            <p:cNvSpPr txBox="1"/>
            <p:nvPr/>
          </p:nvSpPr>
          <p:spPr>
            <a:xfrm>
              <a:off x="0" y="3585791"/>
              <a:ext cx="90668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15</a:t>
              </a:r>
            </a:p>
          </p:txBody>
        </p:sp>
        <p:sp>
          <p:nvSpPr>
            <p:cNvPr id="33" name="TextBox 33"/>
            <p:cNvSpPr txBox="1"/>
            <p:nvPr/>
          </p:nvSpPr>
          <p:spPr>
            <a:xfrm>
              <a:off x="1390536" y="4069188"/>
              <a:ext cx="5226079"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Conclusion</a:t>
              </a:r>
            </a:p>
          </p:txBody>
        </p:sp>
      </p:grpSp>
      <p:grpSp>
        <p:nvGrpSpPr>
          <p:cNvPr id="34" name="Group 34"/>
          <p:cNvGrpSpPr/>
          <p:nvPr/>
        </p:nvGrpSpPr>
        <p:grpSpPr>
          <a:xfrm>
            <a:off x="7081488" y="6904679"/>
            <a:ext cx="4962461" cy="2151468"/>
            <a:chOff x="0" y="0"/>
            <a:chExt cx="6616615" cy="2868624"/>
          </a:xfrm>
        </p:grpSpPr>
        <p:sp>
          <p:nvSpPr>
            <p:cNvPr id="35" name="TextBox 35"/>
            <p:cNvSpPr txBox="1"/>
            <p:nvPr/>
          </p:nvSpPr>
          <p:spPr>
            <a:xfrm>
              <a:off x="0" y="-47625"/>
              <a:ext cx="90668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16</a:t>
              </a:r>
            </a:p>
          </p:txBody>
        </p:sp>
        <p:sp>
          <p:nvSpPr>
            <p:cNvPr id="36" name="TextBox 36"/>
            <p:cNvSpPr txBox="1"/>
            <p:nvPr/>
          </p:nvSpPr>
          <p:spPr>
            <a:xfrm>
              <a:off x="1390536" y="-26410"/>
              <a:ext cx="5226079"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 Recommendation</a:t>
              </a:r>
            </a:p>
          </p:txBody>
        </p:sp>
        <p:sp>
          <p:nvSpPr>
            <p:cNvPr id="37" name="TextBox 37"/>
            <p:cNvSpPr txBox="1"/>
            <p:nvPr/>
          </p:nvSpPr>
          <p:spPr>
            <a:xfrm>
              <a:off x="0" y="894097"/>
              <a:ext cx="90668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17</a:t>
              </a:r>
            </a:p>
          </p:txBody>
        </p:sp>
        <p:sp>
          <p:nvSpPr>
            <p:cNvPr id="38" name="TextBox 38"/>
            <p:cNvSpPr txBox="1"/>
            <p:nvPr/>
          </p:nvSpPr>
          <p:spPr>
            <a:xfrm>
              <a:off x="1390536" y="1206722"/>
              <a:ext cx="5226079"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Referensi</a:t>
              </a:r>
            </a:p>
          </p:txBody>
        </p:sp>
        <p:sp>
          <p:nvSpPr>
            <p:cNvPr id="39" name="TextBox 39"/>
            <p:cNvSpPr txBox="1"/>
            <p:nvPr/>
          </p:nvSpPr>
          <p:spPr>
            <a:xfrm>
              <a:off x="0" y="2418832"/>
              <a:ext cx="906682" cy="449792"/>
            </a:xfrm>
            <a:prstGeom prst="rect">
              <a:avLst/>
            </a:prstGeom>
          </p:spPr>
          <p:txBody>
            <a:bodyPr lIns="0" tIns="0" rIns="0" bIns="0" rtlCol="0" anchor="t">
              <a:spAutoFit/>
            </a:bodyPr>
            <a:lstStyle/>
            <a:p>
              <a:pPr marL="0" lvl="0" indent="0" algn="ctr">
                <a:lnSpc>
                  <a:spcPts val="2800"/>
                </a:lnSpc>
              </a:pPr>
              <a:r>
                <a:rPr lang="en-US" sz="2000" b="1">
                  <a:solidFill>
                    <a:srgbClr val="1E3256"/>
                  </a:solidFill>
                  <a:latin typeface="Source Sans Pro Bold"/>
                  <a:ea typeface="Source Sans Pro Bold"/>
                  <a:cs typeface="Source Sans Pro Bold"/>
                  <a:sym typeface="Source Sans Pro Bold"/>
                </a:rPr>
                <a:t>18</a:t>
              </a:r>
            </a:p>
          </p:txBody>
        </p:sp>
        <p:sp>
          <p:nvSpPr>
            <p:cNvPr id="40" name="TextBox 40"/>
            <p:cNvSpPr txBox="1"/>
            <p:nvPr/>
          </p:nvSpPr>
          <p:spPr>
            <a:xfrm>
              <a:off x="1390536" y="2436231"/>
              <a:ext cx="5226079" cy="426508"/>
            </a:xfrm>
            <a:prstGeom prst="rect">
              <a:avLst/>
            </a:prstGeom>
          </p:spPr>
          <p:txBody>
            <a:bodyPr lIns="0" tIns="0" rIns="0" bIns="0" rtlCol="0" anchor="t">
              <a:spAutoFit/>
            </a:bodyPr>
            <a:lstStyle/>
            <a:p>
              <a:pPr marL="0" lvl="0" indent="0" algn="l">
                <a:lnSpc>
                  <a:spcPts val="2600"/>
                </a:lnSpc>
                <a:spcBef>
                  <a:spcPct val="0"/>
                </a:spcBef>
              </a:pPr>
              <a:r>
                <a:rPr lang="en-US" sz="2000">
                  <a:solidFill>
                    <a:srgbClr val="1E3256"/>
                  </a:solidFill>
                  <a:latin typeface="Source Sans Pro"/>
                  <a:ea typeface="Source Sans Pro"/>
                  <a:cs typeface="Source Sans Pro"/>
                  <a:sym typeface="Source Sans Pro"/>
                </a:rPr>
                <a:t>Penutup</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677155"/>
            <a:ext cx="18288000" cy="4673790"/>
            <a:chOff x="0" y="0"/>
            <a:chExt cx="24384000" cy="6231720"/>
          </a:xfrm>
        </p:grpSpPr>
        <p:pic>
          <p:nvPicPr>
            <p:cNvPr id="3" name="Picture 3"/>
            <p:cNvPicPr>
              <a:picLocks noChangeAspect="1"/>
            </p:cNvPicPr>
            <p:nvPr/>
          </p:nvPicPr>
          <p:blipFill>
            <a:blip r:embed="rId2"/>
            <a:srcRect t="38014" b="23626"/>
            <a:stretch>
              <a:fillRect/>
            </a:stretch>
          </p:blipFill>
          <p:spPr>
            <a:xfrm>
              <a:off x="0" y="0"/>
              <a:ext cx="24384000" cy="6231720"/>
            </a:xfrm>
            <a:prstGeom prst="rect">
              <a:avLst/>
            </a:prstGeom>
          </p:spPr>
        </p:pic>
      </p:grpSp>
      <p:grpSp>
        <p:nvGrpSpPr>
          <p:cNvPr id="4" name="Group 4"/>
          <p:cNvGrpSpPr/>
          <p:nvPr/>
        </p:nvGrpSpPr>
        <p:grpSpPr>
          <a:xfrm>
            <a:off x="0" y="7087364"/>
            <a:ext cx="1497365" cy="3199636"/>
            <a:chOff x="0" y="0"/>
            <a:chExt cx="722953" cy="1544838"/>
          </a:xfrm>
        </p:grpSpPr>
        <p:sp>
          <p:nvSpPr>
            <p:cNvPr id="5" name="Freeform 5"/>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EDECED"/>
            </a:solidFill>
          </p:spPr>
        </p:sp>
      </p:grpSp>
      <p:sp>
        <p:nvSpPr>
          <p:cNvPr id="6" name="TextBox 6"/>
          <p:cNvSpPr txBox="1"/>
          <p:nvPr/>
        </p:nvSpPr>
        <p:spPr>
          <a:xfrm>
            <a:off x="1715243" y="7068314"/>
            <a:ext cx="11637560" cy="1124603"/>
          </a:xfrm>
          <a:prstGeom prst="rect">
            <a:avLst/>
          </a:prstGeom>
        </p:spPr>
        <p:txBody>
          <a:bodyPr lIns="0" tIns="0" rIns="0" bIns="0" rtlCol="0" anchor="t">
            <a:spAutoFit/>
          </a:bodyPr>
          <a:lstStyle/>
          <a:p>
            <a:pPr algn="l">
              <a:lnSpc>
                <a:spcPts val="2964"/>
              </a:lnSpc>
            </a:pPr>
            <a:r>
              <a:rPr lang="en-US" sz="2280" b="1" dirty="0">
                <a:solidFill>
                  <a:srgbClr val="1E3256"/>
                </a:solidFill>
                <a:latin typeface="Source Sans Pro"/>
                <a:ea typeface="Source Sans Pro"/>
                <a:cs typeface="Source Sans Pro"/>
                <a:sym typeface="Source Sans Pro"/>
              </a:rPr>
              <a:t>AWS (Amazon Web Services) </a:t>
            </a:r>
            <a:r>
              <a:rPr lang="en-US" sz="2280" b="1" dirty="0" err="1">
                <a:solidFill>
                  <a:srgbClr val="1E3256"/>
                </a:solidFill>
                <a:latin typeface="Source Sans Pro"/>
                <a:ea typeface="Source Sans Pro"/>
                <a:cs typeface="Source Sans Pro"/>
                <a:sym typeface="Source Sans Pro"/>
              </a:rPr>
              <a:t>adalah</a:t>
            </a:r>
            <a:r>
              <a:rPr lang="en-US" sz="2280" b="1" dirty="0">
                <a:solidFill>
                  <a:srgbClr val="1E3256"/>
                </a:solidFill>
                <a:latin typeface="Source Sans Pro"/>
                <a:ea typeface="Source Sans Pro"/>
                <a:cs typeface="Source Sans Pro"/>
                <a:sym typeface="Source Sans Pro"/>
              </a:rPr>
              <a:t> platform cloud computing </a:t>
            </a:r>
            <a:r>
              <a:rPr lang="en-US" sz="2280" b="1" dirty="0" err="1">
                <a:solidFill>
                  <a:srgbClr val="1E3256"/>
                </a:solidFill>
                <a:latin typeface="Source Sans Pro"/>
                <a:ea typeface="Source Sans Pro"/>
                <a:cs typeface="Source Sans Pro"/>
                <a:sym typeface="Source Sans Pro"/>
              </a:rPr>
              <a:t>milik</a:t>
            </a:r>
            <a:r>
              <a:rPr lang="en-US" sz="2280" b="1" dirty="0">
                <a:solidFill>
                  <a:srgbClr val="1E3256"/>
                </a:solidFill>
                <a:latin typeface="Source Sans Pro"/>
                <a:ea typeface="Source Sans Pro"/>
                <a:cs typeface="Source Sans Pro"/>
                <a:sym typeface="Source Sans Pro"/>
              </a:rPr>
              <a:t> Amazon yang </a:t>
            </a:r>
            <a:r>
              <a:rPr lang="en-US" sz="2280" b="1" dirty="0" err="1">
                <a:solidFill>
                  <a:srgbClr val="1E3256"/>
                </a:solidFill>
                <a:latin typeface="Source Sans Pro"/>
                <a:ea typeface="Source Sans Pro"/>
                <a:cs typeface="Source Sans Pro"/>
                <a:sym typeface="Source Sans Pro"/>
              </a:rPr>
              <a:t>menyediakan</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berbagai</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layanan</a:t>
            </a:r>
            <a:r>
              <a:rPr lang="en-US" sz="2280" b="1" dirty="0">
                <a:solidFill>
                  <a:srgbClr val="1E3256"/>
                </a:solidFill>
                <a:latin typeface="Source Sans Pro"/>
                <a:ea typeface="Source Sans Pro"/>
                <a:cs typeface="Source Sans Pro"/>
                <a:sym typeface="Source Sans Pro"/>
              </a:rPr>
              <a:t> digital </a:t>
            </a:r>
            <a:r>
              <a:rPr lang="en-US" sz="2280" b="1" dirty="0" err="1">
                <a:solidFill>
                  <a:srgbClr val="1E3256"/>
                </a:solidFill>
                <a:latin typeface="Source Sans Pro"/>
                <a:ea typeface="Source Sans Pro"/>
                <a:cs typeface="Source Sans Pro"/>
                <a:sym typeface="Source Sans Pro"/>
              </a:rPr>
              <a:t>seperti</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penyimpanan</a:t>
            </a:r>
            <a:r>
              <a:rPr lang="en-US" sz="2280" b="1" dirty="0">
                <a:solidFill>
                  <a:srgbClr val="1E3256"/>
                </a:solidFill>
                <a:latin typeface="Source Sans Pro"/>
                <a:ea typeface="Source Sans Pro"/>
                <a:cs typeface="Source Sans Pro"/>
                <a:sym typeface="Source Sans Pro"/>
              </a:rPr>
              <a:t> data, </a:t>
            </a:r>
            <a:r>
              <a:rPr lang="en-US" sz="2280" b="1" dirty="0" err="1">
                <a:solidFill>
                  <a:srgbClr val="1E3256"/>
                </a:solidFill>
                <a:latin typeface="Source Sans Pro"/>
                <a:ea typeface="Source Sans Pro"/>
                <a:cs typeface="Source Sans Pro"/>
                <a:sym typeface="Source Sans Pro"/>
              </a:rPr>
              <a:t>komputasi</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analisis</a:t>
            </a:r>
            <a:r>
              <a:rPr lang="en-US" sz="2280" b="1" dirty="0">
                <a:solidFill>
                  <a:srgbClr val="1E3256"/>
                </a:solidFill>
                <a:latin typeface="Source Sans Pro"/>
                <a:ea typeface="Source Sans Pro"/>
                <a:cs typeface="Source Sans Pro"/>
                <a:sym typeface="Source Sans Pro"/>
              </a:rPr>
              <a:t>, database, dan </a:t>
            </a:r>
            <a:r>
              <a:rPr lang="en-US" sz="2280" b="1" dirty="0" err="1">
                <a:solidFill>
                  <a:srgbClr val="1E3256"/>
                </a:solidFill>
                <a:latin typeface="Source Sans Pro"/>
                <a:ea typeface="Source Sans Pro"/>
                <a:cs typeface="Source Sans Pro"/>
                <a:sym typeface="Source Sans Pro"/>
              </a:rPr>
              <a:t>keamanan</a:t>
            </a:r>
            <a:r>
              <a:rPr lang="en-US" sz="2280" b="1" dirty="0">
                <a:solidFill>
                  <a:srgbClr val="1E3256"/>
                </a:solidFill>
                <a:latin typeface="Source Sans Pro"/>
                <a:ea typeface="Source Sans Pro"/>
                <a:cs typeface="Source Sans Pro"/>
                <a:sym typeface="Source Sans Pro"/>
              </a:rPr>
              <a:t> — </a:t>
            </a:r>
            <a:r>
              <a:rPr lang="en-US" sz="2280" b="1" dirty="0" err="1">
                <a:solidFill>
                  <a:srgbClr val="1E3256"/>
                </a:solidFill>
                <a:latin typeface="Source Sans Pro"/>
                <a:ea typeface="Source Sans Pro"/>
                <a:cs typeface="Source Sans Pro"/>
                <a:sym typeface="Source Sans Pro"/>
              </a:rPr>
              <a:t>semua</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lewat</a:t>
            </a:r>
            <a:r>
              <a:rPr lang="en-US" sz="2280" b="1" dirty="0">
                <a:solidFill>
                  <a:srgbClr val="1E3256"/>
                </a:solidFill>
                <a:latin typeface="Source Sans Pro"/>
                <a:ea typeface="Source Sans Pro"/>
                <a:cs typeface="Source Sans Pro"/>
                <a:sym typeface="Source Sans Pro"/>
              </a:rPr>
              <a:t> internet.</a:t>
            </a:r>
          </a:p>
        </p:txBody>
      </p:sp>
      <p:grpSp>
        <p:nvGrpSpPr>
          <p:cNvPr id="7" name="Group 7"/>
          <p:cNvGrpSpPr/>
          <p:nvPr/>
        </p:nvGrpSpPr>
        <p:grpSpPr>
          <a:xfrm>
            <a:off x="748683" y="0"/>
            <a:ext cx="8984106" cy="1486049"/>
            <a:chOff x="0" y="0"/>
            <a:chExt cx="11978808" cy="1981398"/>
          </a:xfrm>
        </p:grpSpPr>
        <p:sp>
          <p:nvSpPr>
            <p:cNvPr id="8" name="TextBox 8"/>
            <p:cNvSpPr txBox="1"/>
            <p:nvPr/>
          </p:nvSpPr>
          <p:spPr>
            <a:xfrm>
              <a:off x="0" y="850900"/>
              <a:ext cx="11978808" cy="1130300"/>
            </a:xfrm>
            <a:prstGeom prst="rect">
              <a:avLst/>
            </a:prstGeom>
          </p:spPr>
          <p:txBody>
            <a:bodyPr lIns="0" tIns="0" rIns="0" bIns="0" rtlCol="0" anchor="t">
              <a:spAutoFit/>
            </a:bodyPr>
            <a:lstStyle/>
            <a:p>
              <a:pPr algn="l">
                <a:lnSpc>
                  <a:spcPts val="6720"/>
                </a:lnSpc>
              </a:pPr>
              <a:r>
                <a:rPr lang="en-US" sz="5600">
                  <a:solidFill>
                    <a:srgbClr val="1E3256"/>
                  </a:solidFill>
                  <a:latin typeface="Source Serif Pro"/>
                  <a:ea typeface="Source Serif Pro"/>
                  <a:cs typeface="Source Serif Pro"/>
                  <a:sym typeface="Source Serif Pro"/>
                </a:rPr>
                <a:t>Pengertian AWS dan SaaS</a:t>
              </a:r>
            </a:p>
          </p:txBody>
        </p:sp>
        <p:sp>
          <p:nvSpPr>
            <p:cNvPr id="9" name="TextBox 9"/>
            <p:cNvSpPr txBox="1"/>
            <p:nvPr/>
          </p:nvSpPr>
          <p:spPr>
            <a:xfrm>
              <a:off x="0" y="0"/>
              <a:ext cx="11978808" cy="444500"/>
            </a:xfrm>
            <a:prstGeom prst="rect">
              <a:avLst/>
            </a:prstGeom>
          </p:spPr>
          <p:txBody>
            <a:bodyPr lIns="0" tIns="0" rIns="0" bIns="0" rtlCol="0" anchor="t">
              <a:spAutoFit/>
            </a:bodyPr>
            <a:lstStyle/>
            <a:p>
              <a:pPr marL="0" lvl="0" indent="0" algn="l">
                <a:lnSpc>
                  <a:spcPts val="2639"/>
                </a:lnSpc>
              </a:pPr>
              <a:endParaRPr/>
            </a:p>
          </p:txBody>
        </p:sp>
      </p:grpSp>
      <p:sp>
        <p:nvSpPr>
          <p:cNvPr id="10" name="Freeform 10"/>
          <p:cNvSpPr/>
          <p:nvPr/>
        </p:nvSpPr>
        <p:spPr>
          <a:xfrm>
            <a:off x="1028700" y="9461248"/>
            <a:ext cx="317826" cy="197052"/>
          </a:xfrm>
          <a:custGeom>
            <a:avLst/>
            <a:gdLst/>
            <a:ahLst/>
            <a:cxnLst/>
            <a:rect l="l" t="t" r="r" b="b"/>
            <a:pathLst>
              <a:path w="317826" h="197052">
                <a:moveTo>
                  <a:pt x="0" y="0"/>
                </a:moveTo>
                <a:lnTo>
                  <a:pt x="317826" y="0"/>
                </a:lnTo>
                <a:lnTo>
                  <a:pt x="317826" y="197052"/>
                </a:lnTo>
                <a:lnTo>
                  <a:pt x="0" y="197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285016" y="9420874"/>
            <a:ext cx="2296306" cy="273536"/>
          </a:xfrm>
          <a:prstGeom prst="rect">
            <a:avLst/>
          </a:prstGeom>
        </p:spPr>
        <p:txBody>
          <a:bodyPr lIns="0" tIns="0" rIns="0" bIns="0" rtlCol="0" anchor="t">
            <a:spAutoFit/>
          </a:bodyPr>
          <a:lstStyle/>
          <a:p>
            <a:pPr marL="0" lvl="0" indent="0" algn="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5" action="ppaction://hlinksldjump"/>
              </a:rPr>
              <a:t>Kembali ke Agenda</a:t>
            </a:r>
          </a:p>
        </p:txBody>
      </p:sp>
      <p:sp>
        <p:nvSpPr>
          <p:cNvPr id="12" name="TextBox 12"/>
          <p:cNvSpPr txBox="1"/>
          <p:nvPr/>
        </p:nvSpPr>
        <p:spPr>
          <a:xfrm>
            <a:off x="1715243" y="8825336"/>
            <a:ext cx="11637560" cy="1124603"/>
          </a:xfrm>
          <a:prstGeom prst="rect">
            <a:avLst/>
          </a:prstGeom>
        </p:spPr>
        <p:txBody>
          <a:bodyPr lIns="0" tIns="0" rIns="0" bIns="0" rtlCol="0" anchor="t">
            <a:spAutoFit/>
          </a:bodyPr>
          <a:lstStyle/>
          <a:p>
            <a:pPr algn="l">
              <a:lnSpc>
                <a:spcPts val="2964"/>
              </a:lnSpc>
            </a:pPr>
            <a:r>
              <a:rPr lang="en-US" sz="2280" b="1" dirty="0">
                <a:solidFill>
                  <a:srgbClr val="1E3256"/>
                </a:solidFill>
                <a:latin typeface="Source Sans Pro"/>
                <a:ea typeface="Source Sans Pro"/>
                <a:cs typeface="Source Sans Pro"/>
                <a:sym typeface="Source Sans Pro"/>
              </a:rPr>
              <a:t>SaaS (Software as a Service) Sales </a:t>
            </a:r>
            <a:r>
              <a:rPr lang="en-US" sz="2280" b="1" dirty="0" err="1">
                <a:solidFill>
                  <a:srgbClr val="1E3256"/>
                </a:solidFill>
                <a:latin typeface="Source Sans Pro"/>
                <a:ea typeface="Source Sans Pro"/>
                <a:cs typeface="Source Sans Pro"/>
                <a:sym typeface="Source Sans Pro"/>
              </a:rPr>
              <a:t>adalah</a:t>
            </a:r>
            <a:r>
              <a:rPr lang="en-US" sz="2280" b="1" dirty="0">
                <a:solidFill>
                  <a:srgbClr val="1E3256"/>
                </a:solidFill>
                <a:latin typeface="Source Sans Pro"/>
                <a:ea typeface="Source Sans Pro"/>
                <a:cs typeface="Source Sans Pro"/>
                <a:sym typeface="Source Sans Pro"/>
              </a:rPr>
              <a:t> proses </a:t>
            </a:r>
            <a:r>
              <a:rPr lang="en-US" sz="2280" b="1" dirty="0" err="1">
                <a:solidFill>
                  <a:srgbClr val="1E3256"/>
                </a:solidFill>
                <a:latin typeface="Source Sans Pro"/>
                <a:ea typeface="Source Sans Pro"/>
                <a:cs typeface="Source Sans Pro"/>
                <a:sym typeface="Source Sans Pro"/>
              </a:rPr>
              <a:t>menjual</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produk</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perangkat</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lunak</a:t>
            </a:r>
            <a:r>
              <a:rPr lang="en-US" sz="2280" b="1" dirty="0">
                <a:solidFill>
                  <a:srgbClr val="1E3256"/>
                </a:solidFill>
                <a:latin typeface="Source Sans Pro"/>
                <a:ea typeface="Source Sans Pro"/>
                <a:cs typeface="Source Sans Pro"/>
                <a:sym typeface="Source Sans Pro"/>
              </a:rPr>
              <a:t> yang </a:t>
            </a:r>
            <a:r>
              <a:rPr lang="en-US" sz="2280" b="1" dirty="0" err="1">
                <a:solidFill>
                  <a:srgbClr val="1E3256"/>
                </a:solidFill>
                <a:latin typeface="Source Sans Pro"/>
                <a:ea typeface="Source Sans Pro"/>
                <a:cs typeface="Source Sans Pro"/>
                <a:sym typeface="Source Sans Pro"/>
              </a:rPr>
              <a:t>diakses</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secara</a:t>
            </a:r>
            <a:r>
              <a:rPr lang="en-US" sz="2280" b="1" dirty="0">
                <a:solidFill>
                  <a:srgbClr val="1E3256"/>
                </a:solidFill>
                <a:latin typeface="Source Sans Pro"/>
                <a:ea typeface="Source Sans Pro"/>
                <a:cs typeface="Source Sans Pro"/>
                <a:sym typeface="Source Sans Pro"/>
              </a:rPr>
              <a:t> online (cloud-based), </a:t>
            </a:r>
            <a:r>
              <a:rPr lang="en-US" sz="2280" b="1" dirty="0" err="1">
                <a:solidFill>
                  <a:srgbClr val="1E3256"/>
                </a:solidFill>
                <a:latin typeface="Source Sans Pro"/>
                <a:ea typeface="Source Sans Pro"/>
                <a:cs typeface="Source Sans Pro"/>
                <a:sym typeface="Source Sans Pro"/>
              </a:rPr>
              <a:t>biasanya</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dengan</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sistem</a:t>
            </a:r>
            <a:r>
              <a:rPr lang="en-US" sz="2280" b="1" dirty="0">
                <a:solidFill>
                  <a:srgbClr val="1E3256"/>
                </a:solidFill>
                <a:latin typeface="Source Sans Pro"/>
                <a:ea typeface="Source Sans Pro"/>
                <a:cs typeface="Source Sans Pro"/>
                <a:sym typeface="Source Sans Pro"/>
              </a:rPr>
              <a:t> </a:t>
            </a:r>
            <a:r>
              <a:rPr lang="en-US" sz="2280" b="1" dirty="0" err="1">
                <a:solidFill>
                  <a:srgbClr val="1E3256"/>
                </a:solidFill>
                <a:latin typeface="Source Sans Pro"/>
                <a:ea typeface="Source Sans Pro"/>
                <a:cs typeface="Source Sans Pro"/>
                <a:sym typeface="Source Sans Pro"/>
              </a:rPr>
              <a:t>berlangganan</a:t>
            </a:r>
            <a:r>
              <a:rPr lang="en-US" sz="2280" b="1" dirty="0">
                <a:solidFill>
                  <a:srgbClr val="1E3256"/>
                </a:solidFill>
                <a:latin typeface="Source Sans Pro"/>
                <a:ea typeface="Source Sans Pro"/>
                <a:cs typeface="Source Sans Pro"/>
                <a:sym typeface="Source Sans Pro"/>
              </a:rPr>
              <a:t> (subscription).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677155"/>
            <a:ext cx="18288000" cy="4673790"/>
            <a:chOff x="0" y="0"/>
            <a:chExt cx="24384000" cy="6231720"/>
          </a:xfrm>
        </p:grpSpPr>
        <p:pic>
          <p:nvPicPr>
            <p:cNvPr id="3" name="Picture 3"/>
            <p:cNvPicPr>
              <a:picLocks noChangeAspect="1"/>
            </p:cNvPicPr>
            <p:nvPr/>
          </p:nvPicPr>
          <p:blipFill>
            <a:blip r:embed="rId2"/>
            <a:srcRect t="38014" b="23626"/>
            <a:stretch>
              <a:fillRect/>
            </a:stretch>
          </p:blipFill>
          <p:spPr>
            <a:xfrm>
              <a:off x="0" y="0"/>
              <a:ext cx="24384000" cy="6231720"/>
            </a:xfrm>
            <a:prstGeom prst="rect">
              <a:avLst/>
            </a:prstGeom>
          </p:spPr>
        </p:pic>
      </p:grpSp>
      <p:grpSp>
        <p:nvGrpSpPr>
          <p:cNvPr id="4" name="Group 4"/>
          <p:cNvGrpSpPr/>
          <p:nvPr/>
        </p:nvGrpSpPr>
        <p:grpSpPr>
          <a:xfrm>
            <a:off x="0" y="7087364"/>
            <a:ext cx="1497365" cy="3199636"/>
            <a:chOff x="0" y="0"/>
            <a:chExt cx="722953" cy="1544838"/>
          </a:xfrm>
        </p:grpSpPr>
        <p:sp>
          <p:nvSpPr>
            <p:cNvPr id="5" name="Freeform 5"/>
            <p:cNvSpPr/>
            <p:nvPr/>
          </p:nvSpPr>
          <p:spPr>
            <a:xfrm>
              <a:off x="0" y="0"/>
              <a:ext cx="722953" cy="1544838"/>
            </a:xfrm>
            <a:custGeom>
              <a:avLst/>
              <a:gdLst/>
              <a:ahLst/>
              <a:cxnLst/>
              <a:rect l="l" t="t" r="r" b="b"/>
              <a:pathLst>
                <a:path w="722953" h="1544838">
                  <a:moveTo>
                    <a:pt x="0" y="0"/>
                  </a:moveTo>
                  <a:lnTo>
                    <a:pt x="722953" y="0"/>
                  </a:lnTo>
                  <a:lnTo>
                    <a:pt x="722953" y="1544838"/>
                  </a:lnTo>
                  <a:lnTo>
                    <a:pt x="0" y="1544838"/>
                  </a:lnTo>
                  <a:close/>
                </a:path>
              </a:pathLst>
            </a:custGeom>
            <a:solidFill>
              <a:srgbClr val="EDECED"/>
            </a:solidFill>
          </p:spPr>
        </p:sp>
      </p:grpSp>
      <p:sp>
        <p:nvSpPr>
          <p:cNvPr id="6" name="TextBox 6"/>
          <p:cNvSpPr txBox="1"/>
          <p:nvPr/>
        </p:nvSpPr>
        <p:spPr>
          <a:xfrm>
            <a:off x="8483371" y="6602697"/>
            <a:ext cx="8211989" cy="2858551"/>
          </a:xfrm>
          <a:prstGeom prst="rect">
            <a:avLst/>
          </a:prstGeom>
        </p:spPr>
        <p:txBody>
          <a:bodyPr lIns="0" tIns="0" rIns="0" bIns="0" rtlCol="0" anchor="t">
            <a:spAutoFit/>
          </a:bodyPr>
          <a:lstStyle/>
          <a:p>
            <a:pPr algn="l">
              <a:lnSpc>
                <a:spcPts val="2863"/>
              </a:lnSpc>
            </a:pPr>
            <a:r>
              <a:rPr lang="en-US" sz="2202" dirty="0" err="1">
                <a:solidFill>
                  <a:srgbClr val="1E3256"/>
                </a:solidFill>
                <a:latin typeface="Source Sans Pro"/>
                <a:ea typeface="Source Sans Pro"/>
                <a:cs typeface="Source Sans Pro"/>
                <a:sym typeface="Source Sans Pro"/>
              </a:rPr>
              <a:t>Kenapa</a:t>
            </a:r>
            <a:r>
              <a:rPr lang="en-US" sz="2202" dirty="0">
                <a:solidFill>
                  <a:srgbClr val="1E3256"/>
                </a:solidFill>
                <a:latin typeface="Source Sans Pro"/>
                <a:ea typeface="Source Sans Pro"/>
                <a:cs typeface="Source Sans Pro"/>
                <a:sym typeface="Source Sans Pro"/>
              </a:rPr>
              <a:t> AWS </a:t>
            </a:r>
            <a:r>
              <a:rPr lang="en-US" sz="2202" dirty="0" err="1">
                <a:solidFill>
                  <a:srgbClr val="1E3256"/>
                </a:solidFill>
                <a:latin typeface="Source Sans Pro"/>
                <a:ea typeface="Source Sans Pro"/>
                <a:cs typeface="Source Sans Pro"/>
                <a:sym typeface="Source Sans Pro"/>
              </a:rPr>
              <a:t>Populer</a:t>
            </a:r>
            <a:r>
              <a:rPr lang="en-US" sz="2202" dirty="0">
                <a:solidFill>
                  <a:srgbClr val="1E3256"/>
                </a:solidFill>
                <a:latin typeface="Source Sans Pro"/>
                <a:ea typeface="Source Sans Pro"/>
                <a:cs typeface="Source Sans Pro"/>
                <a:sym typeface="Source Sans Pro"/>
              </a:rPr>
              <a:t>?</a:t>
            </a:r>
          </a:p>
          <a:p>
            <a:pPr marL="475578" lvl="1" indent="-237789" algn="l">
              <a:lnSpc>
                <a:spcPts val="2863"/>
              </a:lnSpc>
              <a:buAutoNum type="arabicPeriod"/>
            </a:pPr>
            <a:r>
              <a:rPr lang="en-US" sz="2202" dirty="0" err="1">
                <a:solidFill>
                  <a:srgbClr val="1E3256"/>
                </a:solidFill>
                <a:latin typeface="Source Sans Pro"/>
                <a:ea typeface="Source Sans Pro"/>
                <a:cs typeface="Source Sans Pro"/>
                <a:sym typeface="Source Sans Pro"/>
              </a:rPr>
              <a:t>Skalabilitas</a:t>
            </a:r>
            <a:r>
              <a:rPr lang="en-US" sz="2202" dirty="0">
                <a:solidFill>
                  <a:srgbClr val="1E3256"/>
                </a:solidFill>
                <a:latin typeface="Source Sans Pro"/>
                <a:ea typeface="Source Sans Pro"/>
                <a:cs typeface="Source Sans Pro"/>
                <a:sym typeface="Source Sans Pro"/>
              </a:rPr>
              <a:t> Tinggi – Bisa </a:t>
            </a:r>
            <a:r>
              <a:rPr lang="en-US" sz="2202" dirty="0" err="1">
                <a:solidFill>
                  <a:srgbClr val="1E3256"/>
                </a:solidFill>
                <a:latin typeface="Source Sans Pro"/>
                <a:ea typeface="Source Sans Pro"/>
                <a:cs typeface="Source Sans Pro"/>
                <a:sym typeface="Source Sans Pro"/>
              </a:rPr>
              <a:t>digunakan</a:t>
            </a:r>
            <a:r>
              <a:rPr lang="en-US" sz="2202" dirty="0">
                <a:solidFill>
                  <a:srgbClr val="1E3256"/>
                </a:solidFill>
                <a:latin typeface="Source Sans Pro"/>
                <a:ea typeface="Source Sans Pro"/>
                <a:cs typeface="Source Sans Pro"/>
                <a:sym typeface="Source Sans Pro"/>
              </a:rPr>
              <a:t> oleh startup </a:t>
            </a:r>
            <a:r>
              <a:rPr lang="en-US" sz="2202" dirty="0" err="1">
                <a:solidFill>
                  <a:srgbClr val="1E3256"/>
                </a:solidFill>
                <a:latin typeface="Source Sans Pro"/>
                <a:ea typeface="Source Sans Pro"/>
                <a:cs typeface="Source Sans Pro"/>
                <a:sym typeface="Source Sans Pro"/>
              </a:rPr>
              <a:t>kecil</a:t>
            </a:r>
            <a:r>
              <a:rPr lang="en-US" sz="2202" dirty="0">
                <a:solidFill>
                  <a:srgbClr val="1E3256"/>
                </a:solidFill>
                <a:latin typeface="Source Sans Pro"/>
                <a:ea typeface="Source Sans Pro"/>
                <a:cs typeface="Source Sans Pro"/>
                <a:sym typeface="Source Sans Pro"/>
              </a:rPr>
              <a:t> </a:t>
            </a:r>
            <a:r>
              <a:rPr lang="en-US" sz="2202" dirty="0" err="1">
                <a:solidFill>
                  <a:srgbClr val="1E3256"/>
                </a:solidFill>
                <a:latin typeface="Source Sans Pro"/>
                <a:ea typeface="Source Sans Pro"/>
                <a:cs typeface="Source Sans Pro"/>
                <a:sym typeface="Source Sans Pro"/>
              </a:rPr>
              <a:t>sampai</a:t>
            </a:r>
            <a:r>
              <a:rPr lang="en-US" sz="2202" dirty="0">
                <a:solidFill>
                  <a:srgbClr val="1E3256"/>
                </a:solidFill>
                <a:latin typeface="Source Sans Pro"/>
                <a:ea typeface="Source Sans Pro"/>
                <a:cs typeface="Source Sans Pro"/>
                <a:sym typeface="Source Sans Pro"/>
              </a:rPr>
              <a:t> </a:t>
            </a:r>
            <a:r>
              <a:rPr lang="en-US" sz="2202" dirty="0" err="1">
                <a:solidFill>
                  <a:srgbClr val="1E3256"/>
                </a:solidFill>
                <a:latin typeface="Source Sans Pro"/>
                <a:ea typeface="Source Sans Pro"/>
                <a:cs typeface="Source Sans Pro"/>
                <a:sym typeface="Source Sans Pro"/>
              </a:rPr>
              <a:t>perusahaan</a:t>
            </a:r>
            <a:r>
              <a:rPr lang="en-US" sz="2202" dirty="0">
                <a:solidFill>
                  <a:srgbClr val="1E3256"/>
                </a:solidFill>
                <a:latin typeface="Source Sans Pro"/>
                <a:ea typeface="Source Sans Pro"/>
                <a:cs typeface="Source Sans Pro"/>
                <a:sym typeface="Source Sans Pro"/>
              </a:rPr>
              <a:t> </a:t>
            </a:r>
            <a:r>
              <a:rPr lang="en-US" sz="2202" dirty="0" err="1">
                <a:solidFill>
                  <a:srgbClr val="1E3256"/>
                </a:solidFill>
                <a:latin typeface="Source Sans Pro"/>
                <a:ea typeface="Source Sans Pro"/>
                <a:cs typeface="Source Sans Pro"/>
                <a:sym typeface="Source Sans Pro"/>
              </a:rPr>
              <a:t>besar</a:t>
            </a:r>
            <a:r>
              <a:rPr lang="en-US" sz="2202" dirty="0">
                <a:solidFill>
                  <a:srgbClr val="1E3256"/>
                </a:solidFill>
                <a:latin typeface="Source Sans Pro"/>
                <a:ea typeface="Source Sans Pro"/>
                <a:cs typeface="Source Sans Pro"/>
                <a:sym typeface="Source Sans Pro"/>
              </a:rPr>
              <a:t>.</a:t>
            </a:r>
          </a:p>
          <a:p>
            <a:pPr marL="475578" lvl="1" indent="-237789" algn="l">
              <a:lnSpc>
                <a:spcPts val="2863"/>
              </a:lnSpc>
              <a:buAutoNum type="arabicPeriod"/>
            </a:pPr>
            <a:r>
              <a:rPr lang="en-US" sz="2202" dirty="0">
                <a:solidFill>
                  <a:srgbClr val="1E3256"/>
                </a:solidFill>
                <a:latin typeface="Source Sans Pro"/>
                <a:ea typeface="Source Sans Pro"/>
                <a:cs typeface="Source Sans Pro"/>
                <a:sym typeface="Source Sans Pro"/>
              </a:rPr>
              <a:t>Bayar </a:t>
            </a:r>
            <a:r>
              <a:rPr lang="en-US" sz="2202" dirty="0" err="1">
                <a:solidFill>
                  <a:srgbClr val="1E3256"/>
                </a:solidFill>
                <a:latin typeface="Source Sans Pro"/>
                <a:ea typeface="Source Sans Pro"/>
                <a:cs typeface="Source Sans Pro"/>
                <a:sym typeface="Source Sans Pro"/>
              </a:rPr>
              <a:t>sesuai</a:t>
            </a:r>
            <a:r>
              <a:rPr lang="en-US" sz="2202" dirty="0">
                <a:solidFill>
                  <a:srgbClr val="1E3256"/>
                </a:solidFill>
                <a:latin typeface="Source Sans Pro"/>
                <a:ea typeface="Source Sans Pro"/>
                <a:cs typeface="Source Sans Pro"/>
                <a:sym typeface="Source Sans Pro"/>
              </a:rPr>
              <a:t> </a:t>
            </a:r>
            <a:r>
              <a:rPr lang="en-US" sz="2202" dirty="0" err="1">
                <a:solidFill>
                  <a:srgbClr val="1E3256"/>
                </a:solidFill>
                <a:latin typeface="Source Sans Pro"/>
                <a:ea typeface="Source Sans Pro"/>
                <a:cs typeface="Source Sans Pro"/>
                <a:sym typeface="Source Sans Pro"/>
              </a:rPr>
              <a:t>pemakaian</a:t>
            </a:r>
            <a:r>
              <a:rPr lang="en-US" sz="2202" dirty="0">
                <a:solidFill>
                  <a:srgbClr val="1E3256"/>
                </a:solidFill>
                <a:latin typeface="Source Sans Pro"/>
                <a:ea typeface="Source Sans Pro"/>
                <a:cs typeface="Source Sans Pro"/>
                <a:sym typeface="Source Sans Pro"/>
              </a:rPr>
              <a:t> – </a:t>
            </a:r>
            <a:r>
              <a:rPr lang="en-US" sz="2202" dirty="0" err="1">
                <a:solidFill>
                  <a:srgbClr val="1E3256"/>
                </a:solidFill>
                <a:latin typeface="Source Sans Pro"/>
                <a:ea typeface="Source Sans Pro"/>
                <a:cs typeface="Source Sans Pro"/>
                <a:sym typeface="Source Sans Pro"/>
              </a:rPr>
              <a:t>Tanpa</a:t>
            </a:r>
            <a:r>
              <a:rPr lang="en-US" sz="2202" dirty="0">
                <a:solidFill>
                  <a:srgbClr val="1E3256"/>
                </a:solidFill>
                <a:latin typeface="Source Sans Pro"/>
                <a:ea typeface="Source Sans Pro"/>
                <a:cs typeface="Source Sans Pro"/>
                <a:sym typeface="Source Sans Pro"/>
              </a:rPr>
              <a:t> </a:t>
            </a:r>
            <a:r>
              <a:rPr lang="en-US" sz="2202" dirty="0" err="1">
                <a:solidFill>
                  <a:srgbClr val="1E3256"/>
                </a:solidFill>
                <a:latin typeface="Source Sans Pro"/>
                <a:ea typeface="Source Sans Pro"/>
                <a:cs typeface="Source Sans Pro"/>
                <a:sym typeface="Source Sans Pro"/>
              </a:rPr>
              <a:t>investasi</a:t>
            </a:r>
            <a:r>
              <a:rPr lang="en-US" sz="2202" dirty="0">
                <a:solidFill>
                  <a:srgbClr val="1E3256"/>
                </a:solidFill>
                <a:latin typeface="Source Sans Pro"/>
                <a:ea typeface="Source Sans Pro"/>
                <a:cs typeface="Source Sans Pro"/>
                <a:sym typeface="Source Sans Pro"/>
              </a:rPr>
              <a:t> </a:t>
            </a:r>
            <a:r>
              <a:rPr lang="en-US" sz="2202" dirty="0" err="1">
                <a:solidFill>
                  <a:srgbClr val="1E3256"/>
                </a:solidFill>
                <a:latin typeface="Source Sans Pro"/>
                <a:ea typeface="Source Sans Pro"/>
                <a:cs typeface="Source Sans Pro"/>
                <a:sym typeface="Source Sans Pro"/>
              </a:rPr>
              <a:t>awal</a:t>
            </a:r>
            <a:r>
              <a:rPr lang="en-US" sz="2202" dirty="0">
                <a:solidFill>
                  <a:srgbClr val="1E3256"/>
                </a:solidFill>
                <a:latin typeface="Source Sans Pro"/>
                <a:ea typeface="Source Sans Pro"/>
                <a:cs typeface="Source Sans Pro"/>
                <a:sym typeface="Source Sans Pro"/>
              </a:rPr>
              <a:t> </a:t>
            </a:r>
            <a:r>
              <a:rPr lang="en-US" sz="2202" dirty="0" err="1">
                <a:solidFill>
                  <a:srgbClr val="1E3256"/>
                </a:solidFill>
                <a:latin typeface="Source Sans Pro"/>
                <a:ea typeface="Source Sans Pro"/>
                <a:cs typeface="Source Sans Pro"/>
                <a:sym typeface="Source Sans Pro"/>
              </a:rPr>
              <a:t>besar</a:t>
            </a:r>
            <a:r>
              <a:rPr lang="en-US" sz="2202" dirty="0">
                <a:solidFill>
                  <a:srgbClr val="1E3256"/>
                </a:solidFill>
                <a:latin typeface="Source Sans Pro"/>
                <a:ea typeface="Source Sans Pro"/>
                <a:cs typeface="Source Sans Pro"/>
                <a:sym typeface="Source Sans Pro"/>
              </a:rPr>
              <a:t>.</a:t>
            </a:r>
          </a:p>
          <a:p>
            <a:pPr marL="475578" lvl="1" indent="-237789" algn="l">
              <a:lnSpc>
                <a:spcPts val="2863"/>
              </a:lnSpc>
              <a:buAutoNum type="arabicPeriod"/>
            </a:pPr>
            <a:r>
              <a:rPr lang="en-US" sz="2202" dirty="0">
                <a:solidFill>
                  <a:srgbClr val="1E3256"/>
                </a:solidFill>
                <a:latin typeface="Source Sans Pro"/>
                <a:ea typeface="Source Sans Pro"/>
                <a:cs typeface="Source Sans Pro"/>
                <a:sym typeface="Source Sans Pro"/>
              </a:rPr>
              <a:t>Global Infrastructure – Server AWS </a:t>
            </a:r>
            <a:r>
              <a:rPr lang="en-US" sz="2202" dirty="0" err="1">
                <a:solidFill>
                  <a:srgbClr val="1E3256"/>
                </a:solidFill>
                <a:latin typeface="Source Sans Pro"/>
                <a:ea typeface="Source Sans Pro"/>
                <a:cs typeface="Source Sans Pro"/>
                <a:sym typeface="Source Sans Pro"/>
              </a:rPr>
              <a:t>ada</a:t>
            </a:r>
            <a:r>
              <a:rPr lang="en-US" sz="2202" dirty="0">
                <a:solidFill>
                  <a:srgbClr val="1E3256"/>
                </a:solidFill>
                <a:latin typeface="Source Sans Pro"/>
                <a:ea typeface="Source Sans Pro"/>
                <a:cs typeface="Source Sans Pro"/>
                <a:sym typeface="Source Sans Pro"/>
              </a:rPr>
              <a:t> di </a:t>
            </a:r>
            <a:r>
              <a:rPr lang="en-US" sz="2202" dirty="0" err="1">
                <a:solidFill>
                  <a:srgbClr val="1E3256"/>
                </a:solidFill>
                <a:latin typeface="Source Sans Pro"/>
                <a:ea typeface="Source Sans Pro"/>
                <a:cs typeface="Source Sans Pro"/>
                <a:sym typeface="Source Sans Pro"/>
              </a:rPr>
              <a:t>seluruh</a:t>
            </a:r>
            <a:r>
              <a:rPr lang="en-US" sz="2202" dirty="0">
                <a:solidFill>
                  <a:srgbClr val="1E3256"/>
                </a:solidFill>
                <a:latin typeface="Source Sans Pro"/>
                <a:ea typeface="Source Sans Pro"/>
                <a:cs typeface="Source Sans Pro"/>
                <a:sym typeface="Source Sans Pro"/>
              </a:rPr>
              <a:t> dunia.</a:t>
            </a:r>
          </a:p>
          <a:p>
            <a:pPr marL="475578" lvl="1" indent="-237789" algn="l">
              <a:lnSpc>
                <a:spcPts val="2863"/>
              </a:lnSpc>
              <a:buAutoNum type="arabicPeriod"/>
            </a:pPr>
            <a:r>
              <a:rPr lang="en-US" sz="2202" dirty="0" err="1">
                <a:solidFill>
                  <a:srgbClr val="1E3256"/>
                </a:solidFill>
                <a:latin typeface="Source Sans Pro"/>
                <a:ea typeface="Source Sans Pro"/>
                <a:cs typeface="Source Sans Pro"/>
                <a:sym typeface="Source Sans Pro"/>
              </a:rPr>
              <a:t>Keamanan</a:t>
            </a:r>
            <a:r>
              <a:rPr lang="en-US" sz="2202" dirty="0">
                <a:solidFill>
                  <a:srgbClr val="1E3256"/>
                </a:solidFill>
                <a:latin typeface="Source Sans Pro"/>
                <a:ea typeface="Source Sans Pro"/>
                <a:cs typeface="Source Sans Pro"/>
                <a:sym typeface="Source Sans Pro"/>
              </a:rPr>
              <a:t> Tingkat Tinggi – </a:t>
            </a:r>
            <a:r>
              <a:rPr lang="en-US" sz="2202" dirty="0" err="1">
                <a:solidFill>
                  <a:srgbClr val="1E3256"/>
                </a:solidFill>
                <a:latin typeface="Source Sans Pro"/>
                <a:ea typeface="Source Sans Pro"/>
                <a:cs typeface="Source Sans Pro"/>
                <a:sym typeface="Source Sans Pro"/>
              </a:rPr>
              <a:t>Digunakan</a:t>
            </a:r>
            <a:r>
              <a:rPr lang="en-US" sz="2202" dirty="0">
                <a:solidFill>
                  <a:srgbClr val="1E3256"/>
                </a:solidFill>
                <a:latin typeface="Source Sans Pro"/>
                <a:ea typeface="Source Sans Pro"/>
                <a:cs typeface="Source Sans Pro"/>
                <a:sym typeface="Source Sans Pro"/>
              </a:rPr>
              <a:t> oleh </a:t>
            </a:r>
            <a:r>
              <a:rPr lang="en-US" sz="2202" dirty="0" err="1">
                <a:solidFill>
                  <a:srgbClr val="1E3256"/>
                </a:solidFill>
                <a:latin typeface="Source Sans Pro"/>
                <a:ea typeface="Source Sans Pro"/>
                <a:cs typeface="Source Sans Pro"/>
                <a:sym typeface="Source Sans Pro"/>
              </a:rPr>
              <a:t>banyak</a:t>
            </a:r>
            <a:r>
              <a:rPr lang="en-US" sz="2202" dirty="0">
                <a:solidFill>
                  <a:srgbClr val="1E3256"/>
                </a:solidFill>
                <a:latin typeface="Source Sans Pro"/>
                <a:ea typeface="Source Sans Pro"/>
                <a:cs typeface="Source Sans Pro"/>
                <a:sym typeface="Source Sans Pro"/>
              </a:rPr>
              <a:t> bank &amp; </a:t>
            </a:r>
            <a:r>
              <a:rPr lang="en-US" sz="2202" dirty="0" err="1">
                <a:solidFill>
                  <a:srgbClr val="1E3256"/>
                </a:solidFill>
                <a:latin typeface="Source Sans Pro"/>
                <a:ea typeface="Source Sans Pro"/>
                <a:cs typeface="Source Sans Pro"/>
                <a:sym typeface="Source Sans Pro"/>
              </a:rPr>
              <a:t>instansi</a:t>
            </a:r>
            <a:r>
              <a:rPr lang="en-US" sz="2202" dirty="0">
                <a:solidFill>
                  <a:srgbClr val="1E3256"/>
                </a:solidFill>
                <a:latin typeface="Source Sans Pro"/>
                <a:ea typeface="Source Sans Pro"/>
                <a:cs typeface="Source Sans Pro"/>
                <a:sym typeface="Source Sans Pro"/>
              </a:rPr>
              <a:t> </a:t>
            </a:r>
            <a:r>
              <a:rPr lang="en-US" sz="2202" dirty="0" err="1">
                <a:solidFill>
                  <a:srgbClr val="1E3256"/>
                </a:solidFill>
                <a:latin typeface="Source Sans Pro"/>
                <a:ea typeface="Source Sans Pro"/>
                <a:cs typeface="Source Sans Pro"/>
                <a:sym typeface="Source Sans Pro"/>
              </a:rPr>
              <a:t>pemerintah</a:t>
            </a:r>
            <a:r>
              <a:rPr lang="en-US" sz="2202" dirty="0">
                <a:solidFill>
                  <a:srgbClr val="1E3256"/>
                </a:solidFill>
                <a:latin typeface="Source Sans Pro"/>
                <a:ea typeface="Source Sans Pro"/>
                <a:cs typeface="Source Sans Pro"/>
                <a:sym typeface="Source Sans Pro"/>
              </a:rPr>
              <a:t>.</a:t>
            </a:r>
          </a:p>
          <a:p>
            <a:pPr algn="l">
              <a:lnSpc>
                <a:spcPts val="2863"/>
              </a:lnSpc>
            </a:pPr>
            <a:endParaRPr lang="en-US" sz="2202" dirty="0">
              <a:solidFill>
                <a:srgbClr val="1E3256"/>
              </a:solidFill>
              <a:latin typeface="Source Sans Pro"/>
              <a:ea typeface="Source Sans Pro"/>
              <a:cs typeface="Source Sans Pro"/>
              <a:sym typeface="Source Sans Pro"/>
            </a:endParaRPr>
          </a:p>
        </p:txBody>
      </p:sp>
      <p:grpSp>
        <p:nvGrpSpPr>
          <p:cNvPr id="7" name="Group 7"/>
          <p:cNvGrpSpPr/>
          <p:nvPr/>
        </p:nvGrpSpPr>
        <p:grpSpPr>
          <a:xfrm>
            <a:off x="748683" y="0"/>
            <a:ext cx="8984106" cy="1486049"/>
            <a:chOff x="0" y="0"/>
            <a:chExt cx="11978808" cy="1981398"/>
          </a:xfrm>
        </p:grpSpPr>
        <p:sp>
          <p:nvSpPr>
            <p:cNvPr id="8" name="TextBox 8"/>
            <p:cNvSpPr txBox="1"/>
            <p:nvPr/>
          </p:nvSpPr>
          <p:spPr>
            <a:xfrm>
              <a:off x="0" y="850900"/>
              <a:ext cx="11978808" cy="1130300"/>
            </a:xfrm>
            <a:prstGeom prst="rect">
              <a:avLst/>
            </a:prstGeom>
          </p:spPr>
          <p:txBody>
            <a:bodyPr lIns="0" tIns="0" rIns="0" bIns="0" rtlCol="0" anchor="t">
              <a:spAutoFit/>
            </a:bodyPr>
            <a:lstStyle/>
            <a:p>
              <a:pPr algn="l">
                <a:lnSpc>
                  <a:spcPts val="6720"/>
                </a:lnSpc>
              </a:pPr>
              <a:r>
                <a:rPr lang="en-US" sz="5600">
                  <a:solidFill>
                    <a:srgbClr val="1E3256"/>
                  </a:solidFill>
                  <a:latin typeface="Source Serif Pro"/>
                  <a:ea typeface="Source Serif Pro"/>
                  <a:cs typeface="Source Serif Pro"/>
                  <a:sym typeface="Source Serif Pro"/>
                </a:rPr>
                <a:t>Pengertian AWS dan SaaS</a:t>
              </a:r>
            </a:p>
          </p:txBody>
        </p:sp>
        <p:sp>
          <p:nvSpPr>
            <p:cNvPr id="9" name="TextBox 9"/>
            <p:cNvSpPr txBox="1"/>
            <p:nvPr/>
          </p:nvSpPr>
          <p:spPr>
            <a:xfrm>
              <a:off x="0" y="0"/>
              <a:ext cx="11978808" cy="444500"/>
            </a:xfrm>
            <a:prstGeom prst="rect">
              <a:avLst/>
            </a:prstGeom>
          </p:spPr>
          <p:txBody>
            <a:bodyPr lIns="0" tIns="0" rIns="0" bIns="0" rtlCol="0" anchor="t">
              <a:spAutoFit/>
            </a:bodyPr>
            <a:lstStyle/>
            <a:p>
              <a:pPr marL="0" lvl="0" indent="0" algn="l">
                <a:lnSpc>
                  <a:spcPts val="2639"/>
                </a:lnSpc>
              </a:pPr>
              <a:endParaRPr/>
            </a:p>
          </p:txBody>
        </p:sp>
      </p:grpSp>
      <p:sp>
        <p:nvSpPr>
          <p:cNvPr id="10" name="Freeform 10"/>
          <p:cNvSpPr/>
          <p:nvPr/>
        </p:nvSpPr>
        <p:spPr>
          <a:xfrm>
            <a:off x="1028700" y="9461248"/>
            <a:ext cx="317826" cy="197052"/>
          </a:xfrm>
          <a:custGeom>
            <a:avLst/>
            <a:gdLst/>
            <a:ahLst/>
            <a:cxnLst/>
            <a:rect l="l" t="t" r="r" b="b"/>
            <a:pathLst>
              <a:path w="317826" h="197052">
                <a:moveTo>
                  <a:pt x="0" y="0"/>
                </a:moveTo>
                <a:lnTo>
                  <a:pt x="317826" y="0"/>
                </a:lnTo>
                <a:lnTo>
                  <a:pt x="317826" y="197052"/>
                </a:lnTo>
                <a:lnTo>
                  <a:pt x="0" y="197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15285016" y="9420874"/>
            <a:ext cx="2296306" cy="273536"/>
          </a:xfrm>
          <a:prstGeom prst="rect">
            <a:avLst/>
          </a:prstGeom>
        </p:spPr>
        <p:txBody>
          <a:bodyPr lIns="0" tIns="0" rIns="0" bIns="0" rtlCol="0" anchor="t">
            <a:spAutoFit/>
          </a:bodyPr>
          <a:lstStyle/>
          <a:p>
            <a:pPr marL="0" lvl="0" indent="0" algn="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5" action="ppaction://hlinksldjump"/>
              </a:rPr>
              <a:t>Kembali ke Agenda</a:t>
            </a:r>
          </a:p>
        </p:txBody>
      </p:sp>
      <p:sp>
        <p:nvSpPr>
          <p:cNvPr id="12" name="TextBox 12"/>
          <p:cNvSpPr txBox="1"/>
          <p:nvPr/>
        </p:nvSpPr>
        <p:spPr>
          <a:xfrm>
            <a:off x="1715243" y="6585988"/>
            <a:ext cx="6768128" cy="3898680"/>
          </a:xfrm>
          <a:prstGeom prst="rect">
            <a:avLst/>
          </a:prstGeom>
        </p:spPr>
        <p:txBody>
          <a:bodyPr lIns="0" tIns="0" rIns="0" bIns="0" rtlCol="0" anchor="t">
            <a:spAutoFit/>
          </a:bodyPr>
          <a:lstStyle/>
          <a:p>
            <a:pPr algn="l">
              <a:lnSpc>
                <a:spcPts val="2830"/>
              </a:lnSpc>
            </a:pPr>
            <a:r>
              <a:rPr lang="en-US" sz="2177">
                <a:solidFill>
                  <a:srgbClr val="1E3256"/>
                </a:solidFill>
                <a:latin typeface="Source Sans Pro"/>
                <a:ea typeface="Source Sans Pro"/>
                <a:cs typeface="Source Sans Pro"/>
                <a:sym typeface="Source Sans Pro"/>
              </a:rPr>
              <a:t>Ciri Khas SaaS Sales:</a:t>
            </a:r>
          </a:p>
          <a:p>
            <a:pPr marL="470148" lvl="1" indent="-235074" algn="l">
              <a:lnSpc>
                <a:spcPts val="2830"/>
              </a:lnSpc>
              <a:buAutoNum type="arabicPeriod"/>
            </a:pPr>
            <a:r>
              <a:rPr lang="en-US" sz="2177">
                <a:solidFill>
                  <a:srgbClr val="1E3256"/>
                </a:solidFill>
                <a:latin typeface="Source Sans Pro"/>
                <a:ea typeface="Source Sans Pro"/>
                <a:cs typeface="Source Sans Pro"/>
                <a:sym typeface="Source Sans Pro"/>
              </a:rPr>
              <a:t>Tidak perlu instalasi – Pengguna cukup login via internet.</a:t>
            </a:r>
          </a:p>
          <a:p>
            <a:pPr marL="470148" lvl="1" indent="-235074" algn="l">
              <a:lnSpc>
                <a:spcPts val="2830"/>
              </a:lnSpc>
              <a:buAutoNum type="arabicPeriod"/>
            </a:pPr>
            <a:r>
              <a:rPr lang="en-US" sz="2177">
                <a:solidFill>
                  <a:srgbClr val="1E3256"/>
                </a:solidFill>
                <a:latin typeface="Source Sans Pro"/>
                <a:ea typeface="Source Sans Pro"/>
                <a:cs typeface="Source Sans Pro"/>
                <a:sym typeface="Source Sans Pro"/>
              </a:rPr>
              <a:t>Langganan bulanan/tahunan – Bukan beli putus, tapi berlangganan.</a:t>
            </a:r>
          </a:p>
          <a:p>
            <a:pPr marL="470148" lvl="1" indent="-235074" algn="l">
              <a:lnSpc>
                <a:spcPts val="2830"/>
              </a:lnSpc>
              <a:buAutoNum type="arabicPeriod"/>
            </a:pPr>
            <a:r>
              <a:rPr lang="en-US" sz="2177">
                <a:solidFill>
                  <a:srgbClr val="1E3256"/>
                </a:solidFill>
                <a:latin typeface="Source Sans Pro"/>
                <a:ea typeface="Source Sans Pro"/>
                <a:cs typeface="Source Sans Pro"/>
                <a:sym typeface="Source Sans Pro"/>
              </a:rPr>
              <a:t>Produk terus diperbarui – Developer update fitur langsung di cloud.</a:t>
            </a:r>
          </a:p>
          <a:p>
            <a:pPr marL="470148" lvl="1" indent="-235074" algn="l">
              <a:lnSpc>
                <a:spcPts val="2830"/>
              </a:lnSpc>
              <a:buAutoNum type="arabicPeriod"/>
            </a:pPr>
            <a:r>
              <a:rPr lang="en-US" sz="2177">
                <a:solidFill>
                  <a:srgbClr val="1E3256"/>
                </a:solidFill>
                <a:latin typeface="Source Sans Pro"/>
                <a:ea typeface="Source Sans Pro"/>
                <a:cs typeface="Source Sans Pro"/>
                <a:sym typeface="Source Sans Pro"/>
              </a:rPr>
              <a:t>Customer success penting – Fokus pada menjaga kepuasan pelanggan agar terus memperpanjang langganan.</a:t>
            </a:r>
          </a:p>
          <a:p>
            <a:pPr algn="l">
              <a:lnSpc>
                <a:spcPts val="2830"/>
              </a:lnSpc>
            </a:pPr>
            <a:endParaRPr lang="en-US" sz="2177">
              <a:solidFill>
                <a:srgbClr val="1E3256"/>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CED"/>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8558157" cy="10287000"/>
            <a:chOff x="0" y="0"/>
            <a:chExt cx="4355848" cy="5235777"/>
          </a:xfrm>
        </p:grpSpPr>
        <p:sp>
          <p:nvSpPr>
            <p:cNvPr id="3" name="Freeform 3"/>
            <p:cNvSpPr/>
            <p:nvPr/>
          </p:nvSpPr>
          <p:spPr>
            <a:xfrm>
              <a:off x="0" y="0"/>
              <a:ext cx="4355848" cy="5235777"/>
            </a:xfrm>
            <a:custGeom>
              <a:avLst/>
              <a:gdLst/>
              <a:ahLst/>
              <a:cxnLst/>
              <a:rect l="l" t="t" r="r" b="b"/>
              <a:pathLst>
                <a:path w="4355848" h="5235777">
                  <a:moveTo>
                    <a:pt x="0" y="0"/>
                  </a:moveTo>
                  <a:lnTo>
                    <a:pt x="4355848" y="0"/>
                  </a:lnTo>
                  <a:lnTo>
                    <a:pt x="4355848" y="5235777"/>
                  </a:lnTo>
                  <a:lnTo>
                    <a:pt x="0" y="5235777"/>
                  </a:lnTo>
                  <a:close/>
                </a:path>
              </a:pathLst>
            </a:custGeom>
            <a:solidFill>
              <a:srgbClr val="1E3256"/>
            </a:solidFill>
          </p:spPr>
        </p:sp>
      </p:grpSp>
      <p:grpSp>
        <p:nvGrpSpPr>
          <p:cNvPr id="4" name="Group 4"/>
          <p:cNvGrpSpPr/>
          <p:nvPr/>
        </p:nvGrpSpPr>
        <p:grpSpPr>
          <a:xfrm>
            <a:off x="9860339" y="1096804"/>
            <a:ext cx="7266652" cy="7520394"/>
            <a:chOff x="0" y="0"/>
            <a:chExt cx="9688869" cy="10027192"/>
          </a:xfrm>
        </p:grpSpPr>
        <p:pic>
          <p:nvPicPr>
            <p:cNvPr id="5" name="Picture 5"/>
            <p:cNvPicPr>
              <a:picLocks noChangeAspect="1"/>
            </p:cNvPicPr>
            <p:nvPr/>
          </p:nvPicPr>
          <p:blipFill>
            <a:blip r:embed="rId2"/>
            <a:srcRect t="19170" b="11878"/>
            <a:stretch>
              <a:fillRect/>
            </a:stretch>
          </p:blipFill>
          <p:spPr>
            <a:xfrm>
              <a:off x="0" y="0"/>
              <a:ext cx="9688869" cy="10027192"/>
            </a:xfrm>
            <a:prstGeom prst="rect">
              <a:avLst/>
            </a:prstGeom>
          </p:spPr>
        </p:pic>
      </p:grpSp>
      <p:grpSp>
        <p:nvGrpSpPr>
          <p:cNvPr id="6" name="Group 6"/>
          <p:cNvGrpSpPr/>
          <p:nvPr/>
        </p:nvGrpSpPr>
        <p:grpSpPr>
          <a:xfrm>
            <a:off x="10002605" y="7577796"/>
            <a:ext cx="6982119" cy="3482359"/>
            <a:chOff x="0" y="0"/>
            <a:chExt cx="10350582" cy="5162393"/>
          </a:xfrm>
        </p:grpSpPr>
        <p:sp>
          <p:nvSpPr>
            <p:cNvPr id="7" name="Freeform 7"/>
            <p:cNvSpPr/>
            <p:nvPr/>
          </p:nvSpPr>
          <p:spPr>
            <a:xfrm>
              <a:off x="0" y="0"/>
              <a:ext cx="10350582" cy="5162393"/>
            </a:xfrm>
            <a:custGeom>
              <a:avLst/>
              <a:gdLst/>
              <a:ahLst/>
              <a:cxnLst/>
              <a:rect l="l" t="t" r="r" b="b"/>
              <a:pathLst>
                <a:path w="10350582" h="5162393">
                  <a:moveTo>
                    <a:pt x="33265" y="0"/>
                  </a:moveTo>
                  <a:lnTo>
                    <a:pt x="10317318" y="0"/>
                  </a:lnTo>
                  <a:cubicBezTo>
                    <a:pt x="10326140" y="0"/>
                    <a:pt x="10334601" y="3505"/>
                    <a:pt x="10340839" y="9743"/>
                  </a:cubicBezTo>
                  <a:cubicBezTo>
                    <a:pt x="10347078" y="15981"/>
                    <a:pt x="10350582" y="24442"/>
                    <a:pt x="10350582" y="33265"/>
                  </a:cubicBezTo>
                  <a:lnTo>
                    <a:pt x="10350582" y="5129129"/>
                  </a:lnTo>
                  <a:cubicBezTo>
                    <a:pt x="10350582" y="5137951"/>
                    <a:pt x="10347078" y="5146412"/>
                    <a:pt x="10340839" y="5152651"/>
                  </a:cubicBezTo>
                  <a:cubicBezTo>
                    <a:pt x="10334601" y="5158889"/>
                    <a:pt x="10326140" y="5162393"/>
                    <a:pt x="10317318" y="5162393"/>
                  </a:cubicBezTo>
                  <a:lnTo>
                    <a:pt x="33265" y="5162393"/>
                  </a:lnTo>
                  <a:cubicBezTo>
                    <a:pt x="24442" y="5162393"/>
                    <a:pt x="15981" y="5158889"/>
                    <a:pt x="9743" y="5152651"/>
                  </a:cubicBezTo>
                  <a:cubicBezTo>
                    <a:pt x="3505" y="5146412"/>
                    <a:pt x="0" y="5137951"/>
                    <a:pt x="0" y="5129129"/>
                  </a:cubicBezTo>
                  <a:lnTo>
                    <a:pt x="0" y="33265"/>
                  </a:lnTo>
                  <a:cubicBezTo>
                    <a:pt x="0" y="24442"/>
                    <a:pt x="3505" y="15981"/>
                    <a:pt x="9743" y="9743"/>
                  </a:cubicBezTo>
                  <a:cubicBezTo>
                    <a:pt x="15981" y="3505"/>
                    <a:pt x="24442" y="0"/>
                    <a:pt x="33265" y="0"/>
                  </a:cubicBezTo>
                  <a:close/>
                </a:path>
              </a:pathLst>
            </a:custGeom>
            <a:solidFill>
              <a:srgbClr val="FFFFFF"/>
            </a:solidFill>
            <a:ln cap="rnd">
              <a:noFill/>
              <a:prstDash val="sysDot"/>
              <a:round/>
            </a:ln>
          </p:spPr>
        </p:sp>
        <p:sp>
          <p:nvSpPr>
            <p:cNvPr id="8" name="TextBox 8"/>
            <p:cNvSpPr txBox="1"/>
            <p:nvPr/>
          </p:nvSpPr>
          <p:spPr>
            <a:xfrm>
              <a:off x="0" y="-28575"/>
              <a:ext cx="10350582" cy="5190968"/>
            </a:xfrm>
            <a:prstGeom prst="rect">
              <a:avLst/>
            </a:prstGeom>
          </p:spPr>
          <p:txBody>
            <a:bodyPr lIns="254000" tIns="254000" rIns="254000" bIns="254000" rtlCol="0" anchor="ctr"/>
            <a:lstStyle/>
            <a:p>
              <a:pPr algn="ctr">
                <a:lnSpc>
                  <a:spcPts val="2380"/>
                </a:lnSpc>
              </a:pPr>
              <a:r>
                <a:rPr lang="en-US" sz="1700" b="1">
                  <a:solidFill>
                    <a:srgbClr val="1E3256"/>
                  </a:solidFill>
                  <a:latin typeface="Source Sans Pro Bold"/>
                  <a:ea typeface="Source Sans Pro Bold"/>
                  <a:cs typeface="Source Sans Pro Bold"/>
                  <a:sym typeface="Source Sans Pro Bold"/>
                </a:rPr>
                <a:t>Tujuan utama analisis ini adalah untuk mengevaluasi profitabilitas produk, efektivitas diskon, kinerja wilayah penjualan, serta tren waktu guna menghasilkan insight dan rekomendasi strategis yang berdampak langsung terhadap pengelolaan dan pengembangan produk SaaS di sektor Finance.</a:t>
              </a:r>
            </a:p>
          </p:txBody>
        </p:sp>
      </p:grpSp>
      <p:grpSp>
        <p:nvGrpSpPr>
          <p:cNvPr id="9" name="Group 9"/>
          <p:cNvGrpSpPr/>
          <p:nvPr/>
        </p:nvGrpSpPr>
        <p:grpSpPr>
          <a:xfrm>
            <a:off x="98326" y="1589997"/>
            <a:ext cx="8361505" cy="6825659"/>
            <a:chOff x="0" y="0"/>
            <a:chExt cx="11148673" cy="9100879"/>
          </a:xfrm>
        </p:grpSpPr>
        <p:sp>
          <p:nvSpPr>
            <p:cNvPr id="10" name="TextBox 10"/>
            <p:cNvSpPr txBox="1"/>
            <p:nvPr/>
          </p:nvSpPr>
          <p:spPr>
            <a:xfrm>
              <a:off x="0" y="0"/>
              <a:ext cx="11148673" cy="1131093"/>
            </a:xfrm>
            <a:prstGeom prst="rect">
              <a:avLst/>
            </a:prstGeom>
          </p:spPr>
          <p:txBody>
            <a:bodyPr lIns="0" tIns="0" rIns="0" bIns="0" rtlCol="0" anchor="t">
              <a:spAutoFit/>
            </a:bodyPr>
            <a:lstStyle/>
            <a:p>
              <a:pPr algn="ctr">
                <a:lnSpc>
                  <a:spcPts val="6724"/>
                </a:lnSpc>
              </a:pPr>
              <a:r>
                <a:rPr lang="en-US" sz="5603">
                  <a:solidFill>
                    <a:srgbClr val="FFFFFF"/>
                  </a:solidFill>
                  <a:latin typeface="Source Serif Pro"/>
                  <a:ea typeface="Source Serif Pro"/>
                  <a:cs typeface="Source Serif Pro"/>
                  <a:sym typeface="Source Serif Pro"/>
                </a:rPr>
                <a:t>Latar Belakang</a:t>
              </a:r>
            </a:p>
          </p:txBody>
        </p:sp>
        <p:sp>
          <p:nvSpPr>
            <p:cNvPr id="11" name="TextBox 11"/>
            <p:cNvSpPr txBox="1"/>
            <p:nvPr/>
          </p:nvSpPr>
          <p:spPr>
            <a:xfrm>
              <a:off x="0" y="1647757"/>
              <a:ext cx="11148673" cy="7453122"/>
            </a:xfrm>
            <a:prstGeom prst="rect">
              <a:avLst/>
            </a:prstGeom>
          </p:spPr>
          <p:txBody>
            <a:bodyPr lIns="0" tIns="0" rIns="0" bIns="0" rtlCol="0" anchor="t">
              <a:spAutoFit/>
            </a:bodyPr>
            <a:lstStyle/>
            <a:p>
              <a:pPr algn="ctr">
                <a:lnSpc>
                  <a:spcPts val="3707"/>
                </a:lnSpc>
              </a:pPr>
              <a:r>
                <a:rPr lang="en-US" sz="2851">
                  <a:solidFill>
                    <a:srgbClr val="FFFFFF"/>
                  </a:solidFill>
                  <a:latin typeface="Source Sans Pro"/>
                  <a:ea typeface="Source Sans Pro"/>
                  <a:cs typeface="Source Sans Pro"/>
                  <a:sym typeface="Source Sans Pro"/>
                </a:rPr>
                <a:t>Dalam era digital, perusahaan dengan model bisnis Software as a Service (SaaS) sangat bergantung pada data untuk mengambil keputusan strategis, khususnya terkait penjualan, margin keuntungan, diskon, dan segmentasi produk. Namun, kompleksitas seperti variasi profit antar produk, pengaruh diskon terhadap profitabilitas, perbedaan performa antar wilayah, hingga fluktuasi musiman dalam penjualan membuat proses analisis menjadi lebih menantang. Studi ini berfokus pada industri Finance yang menunjukkan kontribusi besar namun performa produk yang bervariasi, dari sangat menguntungkan hingga merugi. </a:t>
              </a:r>
            </a:p>
          </p:txBody>
        </p:sp>
      </p:grpSp>
      <p:sp>
        <p:nvSpPr>
          <p:cNvPr id="12" name="TextBox 12"/>
          <p:cNvSpPr txBox="1"/>
          <p:nvPr/>
        </p:nvSpPr>
        <p:spPr>
          <a:xfrm>
            <a:off x="3130925" y="8984764"/>
            <a:ext cx="2296306" cy="273536"/>
          </a:xfrm>
          <a:prstGeom prst="rect">
            <a:avLst/>
          </a:prstGeom>
        </p:spPr>
        <p:txBody>
          <a:bodyPr lIns="0" tIns="0" rIns="0" bIns="0" rtlCol="0" anchor="t">
            <a:spAutoFit/>
          </a:bodyPr>
          <a:lstStyle/>
          <a:p>
            <a:pPr marL="0" lvl="0" indent="0" algn="ctr">
              <a:lnSpc>
                <a:spcPts val="2209"/>
              </a:lnSpc>
              <a:spcBef>
                <a:spcPct val="0"/>
              </a:spcBef>
            </a:pPr>
            <a:r>
              <a:rPr lang="en-US" sz="1699" b="1" u="sng" dirty="0">
                <a:solidFill>
                  <a:srgbClr val="FFFFFF"/>
                </a:solidFill>
                <a:latin typeface="Source Sans Pro Bold"/>
                <a:ea typeface="Source Sans Pro Bold"/>
                <a:cs typeface="Source Sans Pro Bold"/>
                <a:sym typeface="Source Sans Pro Bold"/>
                <a:hlinkClick r:id="rId3" action="ppaction://hlinksldjump"/>
              </a:rPr>
              <a:t>Kembali </a:t>
            </a:r>
            <a:r>
              <a:rPr lang="en-US" sz="1699" b="1" u="sng" dirty="0" err="1">
                <a:solidFill>
                  <a:srgbClr val="FFFFFF"/>
                </a:solidFill>
                <a:latin typeface="Source Sans Pro Bold"/>
                <a:ea typeface="Source Sans Pro Bold"/>
                <a:cs typeface="Source Sans Pro Bold"/>
                <a:sym typeface="Source Sans Pro Bold"/>
                <a:hlinkClick r:id="rId3" action="ppaction://hlinksldjump"/>
              </a:rPr>
              <a:t>ke</a:t>
            </a:r>
            <a:r>
              <a:rPr lang="en-US" sz="1699" b="1" u="sng" dirty="0">
                <a:solidFill>
                  <a:srgbClr val="FFFFFF"/>
                </a:solidFill>
                <a:latin typeface="Source Sans Pro Bold"/>
                <a:ea typeface="Source Sans Pro Bold"/>
                <a:cs typeface="Source Sans Pro Bold"/>
                <a:sym typeface="Source Sans Pro Bold"/>
                <a:hlinkClick r:id="rId3" action="ppaction://hlinksldjump"/>
              </a:rPr>
              <a:t> Agenda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10802"/>
            <a:ext cx="5475630" cy="2909031"/>
            <a:chOff x="0" y="0"/>
            <a:chExt cx="7300840" cy="3878708"/>
          </a:xfrm>
        </p:grpSpPr>
        <p:pic>
          <p:nvPicPr>
            <p:cNvPr id="3" name="Picture 3"/>
            <p:cNvPicPr>
              <a:picLocks noChangeAspect="1"/>
            </p:cNvPicPr>
            <p:nvPr/>
          </p:nvPicPr>
          <p:blipFill>
            <a:blip r:embed="rId2"/>
            <a:srcRect l="354" r="354"/>
            <a:stretch>
              <a:fillRect/>
            </a:stretch>
          </p:blipFill>
          <p:spPr>
            <a:xfrm>
              <a:off x="0" y="0"/>
              <a:ext cx="7300840" cy="3878708"/>
            </a:xfrm>
            <a:prstGeom prst="rect">
              <a:avLst/>
            </a:prstGeom>
          </p:spPr>
        </p:pic>
      </p:grpSp>
      <p:grpSp>
        <p:nvGrpSpPr>
          <p:cNvPr id="4" name="Group 4"/>
          <p:cNvGrpSpPr/>
          <p:nvPr/>
        </p:nvGrpSpPr>
        <p:grpSpPr>
          <a:xfrm>
            <a:off x="5475630" y="2910802"/>
            <a:ext cx="12812370" cy="2909031"/>
            <a:chOff x="0" y="0"/>
            <a:chExt cx="5897419" cy="1339001"/>
          </a:xfrm>
        </p:grpSpPr>
        <p:sp>
          <p:nvSpPr>
            <p:cNvPr id="5" name="Freeform 5"/>
            <p:cNvSpPr/>
            <p:nvPr/>
          </p:nvSpPr>
          <p:spPr>
            <a:xfrm>
              <a:off x="0" y="0"/>
              <a:ext cx="5897419" cy="1339001"/>
            </a:xfrm>
            <a:custGeom>
              <a:avLst/>
              <a:gdLst/>
              <a:ahLst/>
              <a:cxnLst/>
              <a:rect l="l" t="t" r="r" b="b"/>
              <a:pathLst>
                <a:path w="5897419" h="1339001">
                  <a:moveTo>
                    <a:pt x="0" y="0"/>
                  </a:moveTo>
                  <a:lnTo>
                    <a:pt x="5897419" y="0"/>
                  </a:lnTo>
                  <a:lnTo>
                    <a:pt x="5897419" y="1339001"/>
                  </a:lnTo>
                  <a:lnTo>
                    <a:pt x="0" y="1339001"/>
                  </a:lnTo>
                  <a:close/>
                </a:path>
              </a:pathLst>
            </a:custGeom>
            <a:solidFill>
              <a:srgbClr val="EDECED"/>
            </a:solidFill>
          </p:spPr>
        </p:sp>
      </p:grpSp>
      <p:grpSp>
        <p:nvGrpSpPr>
          <p:cNvPr id="6" name="Group 6"/>
          <p:cNvGrpSpPr/>
          <p:nvPr/>
        </p:nvGrpSpPr>
        <p:grpSpPr>
          <a:xfrm>
            <a:off x="0" y="5819833"/>
            <a:ext cx="12812370" cy="2909031"/>
            <a:chOff x="0" y="0"/>
            <a:chExt cx="5897419" cy="1339001"/>
          </a:xfrm>
        </p:grpSpPr>
        <p:sp>
          <p:nvSpPr>
            <p:cNvPr id="7" name="Freeform 7"/>
            <p:cNvSpPr/>
            <p:nvPr/>
          </p:nvSpPr>
          <p:spPr>
            <a:xfrm>
              <a:off x="0" y="0"/>
              <a:ext cx="5897419" cy="1339001"/>
            </a:xfrm>
            <a:custGeom>
              <a:avLst/>
              <a:gdLst/>
              <a:ahLst/>
              <a:cxnLst/>
              <a:rect l="l" t="t" r="r" b="b"/>
              <a:pathLst>
                <a:path w="5897419" h="1339001">
                  <a:moveTo>
                    <a:pt x="0" y="0"/>
                  </a:moveTo>
                  <a:lnTo>
                    <a:pt x="5897419" y="0"/>
                  </a:lnTo>
                  <a:lnTo>
                    <a:pt x="5897419" y="1339001"/>
                  </a:lnTo>
                  <a:lnTo>
                    <a:pt x="0" y="1339001"/>
                  </a:lnTo>
                  <a:close/>
                </a:path>
              </a:pathLst>
            </a:custGeom>
            <a:solidFill>
              <a:srgbClr val="1E3256"/>
            </a:solidFill>
          </p:spPr>
        </p:sp>
      </p:grpSp>
      <p:grpSp>
        <p:nvGrpSpPr>
          <p:cNvPr id="8" name="Group 8"/>
          <p:cNvGrpSpPr/>
          <p:nvPr/>
        </p:nvGrpSpPr>
        <p:grpSpPr>
          <a:xfrm>
            <a:off x="12812370" y="5819833"/>
            <a:ext cx="5475630" cy="2909031"/>
            <a:chOff x="0" y="0"/>
            <a:chExt cx="7300840" cy="3878708"/>
          </a:xfrm>
        </p:grpSpPr>
        <p:pic>
          <p:nvPicPr>
            <p:cNvPr id="9" name="Picture 9"/>
            <p:cNvPicPr>
              <a:picLocks noChangeAspect="1"/>
            </p:cNvPicPr>
            <p:nvPr/>
          </p:nvPicPr>
          <p:blipFill>
            <a:blip r:embed="rId3"/>
            <a:srcRect t="13189" b="13189"/>
            <a:stretch>
              <a:fillRect/>
            </a:stretch>
          </p:blipFill>
          <p:spPr>
            <a:xfrm>
              <a:off x="0" y="0"/>
              <a:ext cx="7300840" cy="3878708"/>
            </a:xfrm>
            <a:prstGeom prst="rect">
              <a:avLst/>
            </a:prstGeom>
          </p:spPr>
        </p:pic>
      </p:grpSp>
      <p:sp>
        <p:nvSpPr>
          <p:cNvPr id="10" name="Freeform 10"/>
          <p:cNvSpPr/>
          <p:nvPr/>
        </p:nvSpPr>
        <p:spPr>
          <a:xfrm>
            <a:off x="1028700" y="9461248"/>
            <a:ext cx="317826" cy="197052"/>
          </a:xfrm>
          <a:custGeom>
            <a:avLst/>
            <a:gdLst/>
            <a:ahLst/>
            <a:cxnLst/>
            <a:rect l="l" t="t" r="r" b="b"/>
            <a:pathLst>
              <a:path w="317826" h="197052">
                <a:moveTo>
                  <a:pt x="0" y="0"/>
                </a:moveTo>
                <a:lnTo>
                  <a:pt x="317826" y="0"/>
                </a:lnTo>
                <a:lnTo>
                  <a:pt x="317826" y="197052"/>
                </a:lnTo>
                <a:lnTo>
                  <a:pt x="0" y="197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5971174" y="3122348"/>
            <a:ext cx="11835249" cy="2485940"/>
            <a:chOff x="0" y="0"/>
            <a:chExt cx="15780332" cy="3314586"/>
          </a:xfrm>
        </p:grpSpPr>
        <p:sp>
          <p:nvSpPr>
            <p:cNvPr id="12" name="TextBox 12"/>
            <p:cNvSpPr txBox="1"/>
            <p:nvPr/>
          </p:nvSpPr>
          <p:spPr>
            <a:xfrm>
              <a:off x="0" y="723101"/>
              <a:ext cx="15780332" cy="2591435"/>
            </a:xfrm>
            <a:prstGeom prst="rect">
              <a:avLst/>
            </a:prstGeom>
          </p:spPr>
          <p:txBody>
            <a:bodyPr lIns="0" tIns="0" rIns="0" bIns="0" rtlCol="0" anchor="t">
              <a:spAutoFit/>
            </a:bodyPr>
            <a:lstStyle/>
            <a:p>
              <a:pPr algn="l">
                <a:lnSpc>
                  <a:spcPts val="3119"/>
                </a:lnSpc>
              </a:pPr>
              <a:r>
                <a:rPr lang="en-US" sz="2399">
                  <a:solidFill>
                    <a:srgbClr val="1E3256"/>
                  </a:solidFill>
                  <a:latin typeface="Source Sans Pro"/>
                  <a:ea typeface="Source Sans Pro"/>
                  <a:cs typeface="Source Sans Pro"/>
                  <a:sym typeface="Source Sans Pro"/>
                </a:rPr>
                <a:t>Sebagai Business Intelligence (BI) Specialist, saya bertugas mengubah data penjualan dan profitabilitas SaaS menjadi wawasan strategis yang mendukung pengambilan keputusan bisnis. Dengan menganalisis tren penjualan, profitabilitas produk di sektor Finance, dampak diskon, dan performa antar wilayah, saya membantu perusahaan mengoptimalkan strategi pemasaran, ekspansi, dan efisiensi operasional.</a:t>
              </a:r>
            </a:p>
          </p:txBody>
        </p:sp>
        <p:sp>
          <p:nvSpPr>
            <p:cNvPr id="13" name="TextBox 13"/>
            <p:cNvSpPr txBox="1"/>
            <p:nvPr/>
          </p:nvSpPr>
          <p:spPr>
            <a:xfrm>
              <a:off x="0" y="-28501"/>
              <a:ext cx="15780332" cy="590762"/>
            </a:xfrm>
            <a:prstGeom prst="rect">
              <a:avLst/>
            </a:prstGeom>
          </p:spPr>
          <p:txBody>
            <a:bodyPr lIns="0" tIns="0" rIns="0" bIns="0" rtlCol="0" anchor="t">
              <a:spAutoFit/>
            </a:bodyPr>
            <a:lstStyle/>
            <a:p>
              <a:pPr algn="l">
                <a:lnSpc>
                  <a:spcPts val="3639"/>
                </a:lnSpc>
              </a:pPr>
              <a:r>
                <a:rPr lang="en-US" sz="2799" b="1">
                  <a:solidFill>
                    <a:srgbClr val="1E3256"/>
                  </a:solidFill>
                  <a:latin typeface="Source Sans Pro Bold"/>
                  <a:ea typeface="Source Sans Pro Bold"/>
                  <a:cs typeface="Source Sans Pro Bold"/>
                  <a:sym typeface="Source Sans Pro Bold"/>
                </a:rPr>
                <a:t>POV: Business Intelligence Specialist</a:t>
              </a:r>
            </a:p>
          </p:txBody>
        </p:sp>
      </p:grpSp>
      <p:sp>
        <p:nvSpPr>
          <p:cNvPr id="14" name="TextBox 14"/>
          <p:cNvSpPr txBox="1"/>
          <p:nvPr/>
        </p:nvSpPr>
        <p:spPr>
          <a:xfrm>
            <a:off x="1028700" y="1415377"/>
            <a:ext cx="10605269" cy="847725"/>
          </a:xfrm>
          <a:prstGeom prst="rect">
            <a:avLst/>
          </a:prstGeom>
        </p:spPr>
        <p:txBody>
          <a:bodyPr lIns="0" tIns="0" rIns="0" bIns="0" rtlCol="0" anchor="t">
            <a:spAutoFit/>
          </a:bodyPr>
          <a:lstStyle/>
          <a:p>
            <a:pPr algn="l">
              <a:lnSpc>
                <a:spcPts val="6720"/>
              </a:lnSpc>
            </a:pPr>
            <a:r>
              <a:rPr lang="en-US" sz="5600" b="1">
                <a:solidFill>
                  <a:srgbClr val="1E3256"/>
                </a:solidFill>
                <a:latin typeface="Source Serif Pro Bold"/>
                <a:ea typeface="Source Serif Pro Bold"/>
                <a:cs typeface="Source Serif Pro Bold"/>
                <a:sym typeface="Source Serif Pro Bold"/>
              </a:rPr>
              <a:t>POV Business dan Stakeholder</a:t>
            </a:r>
          </a:p>
        </p:txBody>
      </p:sp>
      <p:grpSp>
        <p:nvGrpSpPr>
          <p:cNvPr id="15" name="Group 15"/>
          <p:cNvGrpSpPr/>
          <p:nvPr/>
        </p:nvGrpSpPr>
        <p:grpSpPr>
          <a:xfrm>
            <a:off x="578499" y="5836116"/>
            <a:ext cx="11310299" cy="2876465"/>
            <a:chOff x="0" y="0"/>
            <a:chExt cx="15080399" cy="3835286"/>
          </a:xfrm>
        </p:grpSpPr>
        <p:sp>
          <p:nvSpPr>
            <p:cNvPr id="16" name="TextBox 16"/>
            <p:cNvSpPr txBox="1"/>
            <p:nvPr/>
          </p:nvSpPr>
          <p:spPr>
            <a:xfrm>
              <a:off x="0" y="723101"/>
              <a:ext cx="15080399" cy="3112135"/>
            </a:xfrm>
            <a:prstGeom prst="rect">
              <a:avLst/>
            </a:prstGeom>
          </p:spPr>
          <p:txBody>
            <a:bodyPr lIns="0" tIns="0" rIns="0" bIns="0" rtlCol="0" anchor="t">
              <a:spAutoFit/>
            </a:bodyPr>
            <a:lstStyle/>
            <a:p>
              <a:pPr algn="l">
                <a:lnSpc>
                  <a:spcPts val="3119"/>
                </a:lnSpc>
              </a:pPr>
              <a:r>
                <a:rPr lang="en-US" sz="2399">
                  <a:solidFill>
                    <a:srgbClr val="FFFFFF"/>
                  </a:solidFill>
                  <a:latin typeface="Source Sans Pro"/>
                  <a:ea typeface="Source Sans Pro"/>
                  <a:cs typeface="Source Sans Pro"/>
                  <a:sym typeface="Source Sans Pro"/>
                </a:rPr>
                <a:t>Hasil analisis ini ditujukan kepada stakeholder utama, seperti Product Manager di divisi SaaS Finance yang membutuhkan insight untuk menentukan arah pengembangan produk berdasarkan margin keuntungan, serta Head of Sales &amp; Marketing yang memerlukan pemahaman terkait efektivitas diskon, tren musiman, dan wilayah prioritas untuk ekspansi atau kampanye pemasaran. Dari visualisasi data yang dihasilkan mendukung pengambilan keputusan yang lebih akurat dan berbasis data.</a:t>
              </a:r>
            </a:p>
          </p:txBody>
        </p:sp>
        <p:sp>
          <p:nvSpPr>
            <p:cNvPr id="17" name="TextBox 17"/>
            <p:cNvSpPr txBox="1"/>
            <p:nvPr/>
          </p:nvSpPr>
          <p:spPr>
            <a:xfrm>
              <a:off x="0" y="-28501"/>
              <a:ext cx="15080399" cy="590762"/>
            </a:xfrm>
            <a:prstGeom prst="rect">
              <a:avLst/>
            </a:prstGeom>
          </p:spPr>
          <p:txBody>
            <a:bodyPr lIns="0" tIns="0" rIns="0" bIns="0" rtlCol="0" anchor="t">
              <a:spAutoFit/>
            </a:bodyPr>
            <a:lstStyle/>
            <a:p>
              <a:pPr algn="l">
                <a:lnSpc>
                  <a:spcPts val="3639"/>
                </a:lnSpc>
              </a:pPr>
              <a:r>
                <a:rPr lang="en-US" sz="2799" b="1">
                  <a:solidFill>
                    <a:srgbClr val="FFFFFF"/>
                  </a:solidFill>
                  <a:latin typeface="Source Sans Pro Bold"/>
                  <a:ea typeface="Source Sans Pro Bold"/>
                  <a:cs typeface="Source Sans Pro Bold"/>
                  <a:sym typeface="Source Sans Pro Bold"/>
                </a:rPr>
                <a:t>StakeHolder</a:t>
              </a:r>
            </a:p>
          </p:txBody>
        </p:sp>
      </p:grpSp>
      <p:sp>
        <p:nvSpPr>
          <p:cNvPr id="18" name="TextBox 18"/>
          <p:cNvSpPr txBox="1"/>
          <p:nvPr/>
        </p:nvSpPr>
        <p:spPr>
          <a:xfrm>
            <a:off x="15285016" y="9420874"/>
            <a:ext cx="2296306" cy="273536"/>
          </a:xfrm>
          <a:prstGeom prst="rect">
            <a:avLst/>
          </a:prstGeom>
        </p:spPr>
        <p:txBody>
          <a:bodyPr lIns="0" tIns="0" rIns="0" bIns="0" rtlCol="0" anchor="t">
            <a:spAutoFit/>
          </a:bodyPr>
          <a:lstStyle/>
          <a:p>
            <a:pPr marL="0" lvl="0" indent="0" algn="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6" action="ppaction://hlinksldjump"/>
              </a:rPr>
              <a:t>Kembali ke Agenda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9841"/>
            <a:ext cx="9144000" cy="7337159"/>
            <a:chOff x="0" y="0"/>
            <a:chExt cx="4414878" cy="3542505"/>
          </a:xfrm>
        </p:grpSpPr>
        <p:sp>
          <p:nvSpPr>
            <p:cNvPr id="3" name="Freeform 3"/>
            <p:cNvSpPr/>
            <p:nvPr/>
          </p:nvSpPr>
          <p:spPr>
            <a:xfrm>
              <a:off x="0" y="0"/>
              <a:ext cx="4414878" cy="3542505"/>
            </a:xfrm>
            <a:custGeom>
              <a:avLst/>
              <a:gdLst/>
              <a:ahLst/>
              <a:cxnLst/>
              <a:rect l="l" t="t" r="r" b="b"/>
              <a:pathLst>
                <a:path w="4414878" h="3542505">
                  <a:moveTo>
                    <a:pt x="0" y="0"/>
                  </a:moveTo>
                  <a:lnTo>
                    <a:pt x="4414878" y="0"/>
                  </a:lnTo>
                  <a:lnTo>
                    <a:pt x="4414878" y="3542505"/>
                  </a:lnTo>
                  <a:lnTo>
                    <a:pt x="0" y="3542505"/>
                  </a:lnTo>
                  <a:close/>
                </a:path>
              </a:pathLst>
            </a:custGeom>
            <a:solidFill>
              <a:srgbClr val="EDECED"/>
            </a:solidFill>
          </p:spPr>
        </p:sp>
      </p:grpSp>
      <p:grpSp>
        <p:nvGrpSpPr>
          <p:cNvPr id="4" name="Group 4"/>
          <p:cNvGrpSpPr/>
          <p:nvPr/>
        </p:nvGrpSpPr>
        <p:grpSpPr>
          <a:xfrm>
            <a:off x="9144000" y="2949841"/>
            <a:ext cx="9144000" cy="7337159"/>
            <a:chOff x="0" y="0"/>
            <a:chExt cx="4414878" cy="3542505"/>
          </a:xfrm>
        </p:grpSpPr>
        <p:sp>
          <p:nvSpPr>
            <p:cNvPr id="5" name="Freeform 5"/>
            <p:cNvSpPr/>
            <p:nvPr/>
          </p:nvSpPr>
          <p:spPr>
            <a:xfrm>
              <a:off x="0" y="0"/>
              <a:ext cx="4414878" cy="3542505"/>
            </a:xfrm>
            <a:custGeom>
              <a:avLst/>
              <a:gdLst/>
              <a:ahLst/>
              <a:cxnLst/>
              <a:rect l="l" t="t" r="r" b="b"/>
              <a:pathLst>
                <a:path w="4414878" h="3542505">
                  <a:moveTo>
                    <a:pt x="0" y="0"/>
                  </a:moveTo>
                  <a:lnTo>
                    <a:pt x="4414878" y="0"/>
                  </a:lnTo>
                  <a:lnTo>
                    <a:pt x="4414878" y="3542505"/>
                  </a:lnTo>
                  <a:lnTo>
                    <a:pt x="0" y="3542505"/>
                  </a:lnTo>
                  <a:close/>
                </a:path>
              </a:pathLst>
            </a:custGeom>
            <a:solidFill>
              <a:srgbClr val="EDECED"/>
            </a:solidFill>
          </p:spPr>
        </p:sp>
      </p:grpSp>
      <p:sp>
        <p:nvSpPr>
          <p:cNvPr id="6" name="Freeform 6"/>
          <p:cNvSpPr/>
          <p:nvPr/>
        </p:nvSpPr>
        <p:spPr>
          <a:xfrm>
            <a:off x="47625" y="3586201"/>
            <a:ext cx="11735840" cy="4532968"/>
          </a:xfrm>
          <a:custGeom>
            <a:avLst/>
            <a:gdLst/>
            <a:ahLst/>
            <a:cxnLst/>
            <a:rect l="l" t="t" r="r" b="b"/>
            <a:pathLst>
              <a:path w="11735840" h="4532968">
                <a:moveTo>
                  <a:pt x="0" y="0"/>
                </a:moveTo>
                <a:lnTo>
                  <a:pt x="11735840" y="0"/>
                </a:lnTo>
                <a:lnTo>
                  <a:pt x="11735840" y="4532968"/>
                </a:lnTo>
                <a:lnTo>
                  <a:pt x="0" y="4532968"/>
                </a:lnTo>
                <a:lnTo>
                  <a:pt x="0" y="0"/>
                </a:lnTo>
                <a:close/>
              </a:path>
            </a:pathLst>
          </a:custGeom>
          <a:blipFill>
            <a:blip r:embed="rId2"/>
            <a:stretch>
              <a:fillRect/>
            </a:stretch>
          </a:blipFill>
        </p:spPr>
      </p:sp>
      <p:sp>
        <p:nvSpPr>
          <p:cNvPr id="7" name="Freeform 7"/>
          <p:cNvSpPr/>
          <p:nvPr/>
        </p:nvSpPr>
        <p:spPr>
          <a:xfrm>
            <a:off x="11996779" y="3586201"/>
            <a:ext cx="5932431" cy="6139167"/>
          </a:xfrm>
          <a:custGeom>
            <a:avLst/>
            <a:gdLst/>
            <a:ahLst/>
            <a:cxnLst/>
            <a:rect l="l" t="t" r="r" b="b"/>
            <a:pathLst>
              <a:path w="5932431" h="6139167">
                <a:moveTo>
                  <a:pt x="0" y="0"/>
                </a:moveTo>
                <a:lnTo>
                  <a:pt x="5932430" y="0"/>
                </a:lnTo>
                <a:lnTo>
                  <a:pt x="5932430" y="6139167"/>
                </a:lnTo>
                <a:lnTo>
                  <a:pt x="0" y="6139167"/>
                </a:lnTo>
                <a:lnTo>
                  <a:pt x="0" y="0"/>
                </a:lnTo>
                <a:close/>
              </a:path>
            </a:pathLst>
          </a:custGeom>
          <a:blipFill>
            <a:blip r:embed="rId3"/>
            <a:stretch>
              <a:fillRect/>
            </a:stretch>
          </a:blipFill>
        </p:spPr>
      </p:sp>
      <p:sp>
        <p:nvSpPr>
          <p:cNvPr id="8" name="TextBox 8"/>
          <p:cNvSpPr txBox="1"/>
          <p:nvPr/>
        </p:nvSpPr>
        <p:spPr>
          <a:xfrm>
            <a:off x="6552160" y="1897315"/>
            <a:ext cx="5183679" cy="423286"/>
          </a:xfrm>
          <a:prstGeom prst="rect">
            <a:avLst/>
          </a:prstGeom>
        </p:spPr>
        <p:txBody>
          <a:bodyPr lIns="0" tIns="0" rIns="0" bIns="0" rtlCol="0" anchor="t">
            <a:spAutoFit/>
          </a:bodyPr>
          <a:lstStyle/>
          <a:p>
            <a:pPr algn="ctr">
              <a:lnSpc>
                <a:spcPts val="3471"/>
              </a:lnSpc>
              <a:spcBef>
                <a:spcPct val="0"/>
              </a:spcBef>
            </a:pPr>
            <a:r>
              <a:rPr lang="en-US" sz="2670" b="1">
                <a:solidFill>
                  <a:srgbClr val="1E3256"/>
                </a:solidFill>
                <a:latin typeface="Source Sans Pro Bold"/>
                <a:ea typeface="Source Sans Pro Bold"/>
                <a:cs typeface="Source Sans Pro Bold"/>
                <a:sym typeface="Source Sans Pro Bold"/>
              </a:rPr>
              <a:t>Dataset: SaaS-Sales.csv</a:t>
            </a:r>
          </a:p>
        </p:txBody>
      </p:sp>
      <p:sp>
        <p:nvSpPr>
          <p:cNvPr id="9" name="TextBox 9"/>
          <p:cNvSpPr txBox="1"/>
          <p:nvPr/>
        </p:nvSpPr>
        <p:spPr>
          <a:xfrm>
            <a:off x="1028700" y="439401"/>
            <a:ext cx="11043418" cy="847725"/>
          </a:xfrm>
          <a:prstGeom prst="rect">
            <a:avLst/>
          </a:prstGeom>
        </p:spPr>
        <p:txBody>
          <a:bodyPr lIns="0" tIns="0" rIns="0" bIns="0" rtlCol="0" anchor="t">
            <a:spAutoFit/>
          </a:bodyPr>
          <a:lstStyle/>
          <a:p>
            <a:pPr algn="l">
              <a:lnSpc>
                <a:spcPts val="6720"/>
              </a:lnSpc>
            </a:pPr>
            <a:r>
              <a:rPr lang="en-US" sz="5600" b="1">
                <a:solidFill>
                  <a:srgbClr val="1E3256"/>
                </a:solidFill>
                <a:latin typeface="Source Serif Pro Bold"/>
                <a:ea typeface="Source Serif Pro Bold"/>
                <a:cs typeface="Source Serif Pro Bold"/>
                <a:sym typeface="Source Serif Pro Bold"/>
              </a:rPr>
              <a:t>Main Data</a:t>
            </a:r>
          </a:p>
        </p:txBody>
      </p:sp>
      <p:sp>
        <p:nvSpPr>
          <p:cNvPr id="10" name="TextBox 10"/>
          <p:cNvSpPr txBox="1"/>
          <p:nvPr/>
        </p:nvSpPr>
        <p:spPr>
          <a:xfrm>
            <a:off x="14962994" y="1676756"/>
            <a:ext cx="2296306" cy="273536"/>
          </a:xfrm>
          <a:prstGeom prst="rect">
            <a:avLst/>
          </a:prstGeom>
        </p:spPr>
        <p:txBody>
          <a:bodyPr lIns="0" tIns="0" rIns="0" bIns="0" rtlCol="0" anchor="t">
            <a:spAutoFit/>
          </a:bodyPr>
          <a:lstStyle/>
          <a:p>
            <a:pPr marL="0" lvl="0" indent="0" algn="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4" action="ppaction://hlinksldjump"/>
              </a:rPr>
              <a:t>Kembali ke Agenda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49841"/>
            <a:ext cx="9144000" cy="7337159"/>
            <a:chOff x="0" y="0"/>
            <a:chExt cx="4414878" cy="3542505"/>
          </a:xfrm>
        </p:grpSpPr>
        <p:sp>
          <p:nvSpPr>
            <p:cNvPr id="3" name="Freeform 3"/>
            <p:cNvSpPr/>
            <p:nvPr/>
          </p:nvSpPr>
          <p:spPr>
            <a:xfrm>
              <a:off x="0" y="0"/>
              <a:ext cx="4414878" cy="3542505"/>
            </a:xfrm>
            <a:custGeom>
              <a:avLst/>
              <a:gdLst/>
              <a:ahLst/>
              <a:cxnLst/>
              <a:rect l="l" t="t" r="r" b="b"/>
              <a:pathLst>
                <a:path w="4414878" h="3542505">
                  <a:moveTo>
                    <a:pt x="0" y="0"/>
                  </a:moveTo>
                  <a:lnTo>
                    <a:pt x="4414878" y="0"/>
                  </a:lnTo>
                  <a:lnTo>
                    <a:pt x="4414878" y="3542505"/>
                  </a:lnTo>
                  <a:lnTo>
                    <a:pt x="0" y="3542505"/>
                  </a:lnTo>
                  <a:close/>
                </a:path>
              </a:pathLst>
            </a:custGeom>
            <a:solidFill>
              <a:srgbClr val="EDECED"/>
            </a:solidFill>
          </p:spPr>
        </p:sp>
      </p:grpSp>
      <p:grpSp>
        <p:nvGrpSpPr>
          <p:cNvPr id="4" name="Group 4"/>
          <p:cNvGrpSpPr/>
          <p:nvPr/>
        </p:nvGrpSpPr>
        <p:grpSpPr>
          <a:xfrm>
            <a:off x="9144000" y="2949841"/>
            <a:ext cx="9144000" cy="7337159"/>
            <a:chOff x="0" y="0"/>
            <a:chExt cx="4414878" cy="3542505"/>
          </a:xfrm>
        </p:grpSpPr>
        <p:sp>
          <p:nvSpPr>
            <p:cNvPr id="5" name="Freeform 5"/>
            <p:cNvSpPr/>
            <p:nvPr/>
          </p:nvSpPr>
          <p:spPr>
            <a:xfrm>
              <a:off x="0" y="0"/>
              <a:ext cx="4414878" cy="3542505"/>
            </a:xfrm>
            <a:custGeom>
              <a:avLst/>
              <a:gdLst/>
              <a:ahLst/>
              <a:cxnLst/>
              <a:rect l="l" t="t" r="r" b="b"/>
              <a:pathLst>
                <a:path w="4414878" h="3542505">
                  <a:moveTo>
                    <a:pt x="0" y="0"/>
                  </a:moveTo>
                  <a:lnTo>
                    <a:pt x="4414878" y="0"/>
                  </a:lnTo>
                  <a:lnTo>
                    <a:pt x="4414878" y="3542505"/>
                  </a:lnTo>
                  <a:lnTo>
                    <a:pt x="0" y="3542505"/>
                  </a:lnTo>
                  <a:close/>
                </a:path>
              </a:pathLst>
            </a:custGeom>
            <a:solidFill>
              <a:srgbClr val="EDECED"/>
            </a:solidFill>
          </p:spPr>
        </p:sp>
      </p:grpSp>
      <p:sp>
        <p:nvSpPr>
          <p:cNvPr id="6" name="Freeform 6"/>
          <p:cNvSpPr/>
          <p:nvPr/>
        </p:nvSpPr>
        <p:spPr>
          <a:xfrm>
            <a:off x="486704" y="4088713"/>
            <a:ext cx="3463882" cy="6057568"/>
          </a:xfrm>
          <a:custGeom>
            <a:avLst/>
            <a:gdLst/>
            <a:ahLst/>
            <a:cxnLst/>
            <a:rect l="l" t="t" r="r" b="b"/>
            <a:pathLst>
              <a:path w="3463882" h="6057568">
                <a:moveTo>
                  <a:pt x="0" y="0"/>
                </a:moveTo>
                <a:lnTo>
                  <a:pt x="3463882" y="0"/>
                </a:lnTo>
                <a:lnTo>
                  <a:pt x="3463882" y="6057568"/>
                </a:lnTo>
                <a:lnTo>
                  <a:pt x="0" y="6057568"/>
                </a:lnTo>
                <a:lnTo>
                  <a:pt x="0" y="0"/>
                </a:lnTo>
                <a:close/>
              </a:path>
            </a:pathLst>
          </a:custGeom>
          <a:blipFill>
            <a:blip r:embed="rId2"/>
            <a:stretch>
              <a:fillRect l="-754" r="-1532"/>
            </a:stretch>
          </a:blipFill>
        </p:spPr>
      </p:sp>
      <p:grpSp>
        <p:nvGrpSpPr>
          <p:cNvPr id="7" name="Group 7"/>
          <p:cNvGrpSpPr/>
          <p:nvPr/>
        </p:nvGrpSpPr>
        <p:grpSpPr>
          <a:xfrm>
            <a:off x="6552160" y="1401426"/>
            <a:ext cx="5183679" cy="1434115"/>
            <a:chOff x="0" y="0"/>
            <a:chExt cx="6911572" cy="1912153"/>
          </a:xfrm>
        </p:grpSpPr>
        <p:grpSp>
          <p:nvGrpSpPr>
            <p:cNvPr id="8" name="Group 8"/>
            <p:cNvGrpSpPr/>
            <p:nvPr/>
          </p:nvGrpSpPr>
          <p:grpSpPr>
            <a:xfrm>
              <a:off x="349952" y="0"/>
              <a:ext cx="6211668" cy="1912153"/>
              <a:chOff x="0" y="0"/>
              <a:chExt cx="8874210" cy="2731770"/>
            </a:xfrm>
          </p:grpSpPr>
          <p:sp>
            <p:nvSpPr>
              <p:cNvPr id="9" name="Freeform 9"/>
              <p:cNvSpPr/>
              <p:nvPr/>
            </p:nvSpPr>
            <p:spPr>
              <a:xfrm>
                <a:off x="0" y="0"/>
                <a:ext cx="8874210" cy="2731770"/>
              </a:xfrm>
              <a:custGeom>
                <a:avLst/>
                <a:gdLst/>
                <a:ahLst/>
                <a:cxnLst/>
                <a:rect l="l" t="t" r="r" b="b"/>
                <a:pathLst>
                  <a:path w="8874210" h="2731770">
                    <a:moveTo>
                      <a:pt x="0" y="0"/>
                    </a:moveTo>
                    <a:lnTo>
                      <a:pt x="8874210" y="0"/>
                    </a:lnTo>
                    <a:lnTo>
                      <a:pt x="8874210" y="2731770"/>
                    </a:lnTo>
                    <a:lnTo>
                      <a:pt x="0" y="2731770"/>
                    </a:lnTo>
                    <a:close/>
                  </a:path>
                </a:pathLst>
              </a:custGeom>
              <a:solidFill>
                <a:srgbClr val="EDECED"/>
              </a:solidFill>
            </p:spPr>
          </p:sp>
        </p:grpSp>
        <p:sp>
          <p:nvSpPr>
            <p:cNvPr id="10" name="TextBox 10"/>
            <p:cNvSpPr txBox="1"/>
            <p:nvPr/>
          </p:nvSpPr>
          <p:spPr>
            <a:xfrm>
              <a:off x="0" y="667536"/>
              <a:ext cx="6911572" cy="558031"/>
            </a:xfrm>
            <a:prstGeom prst="rect">
              <a:avLst/>
            </a:prstGeom>
          </p:spPr>
          <p:txBody>
            <a:bodyPr lIns="0" tIns="0" rIns="0" bIns="0" rtlCol="0" anchor="t">
              <a:spAutoFit/>
            </a:bodyPr>
            <a:lstStyle/>
            <a:p>
              <a:pPr algn="ctr">
                <a:lnSpc>
                  <a:spcPts val="3471"/>
                </a:lnSpc>
                <a:spcBef>
                  <a:spcPct val="0"/>
                </a:spcBef>
              </a:pPr>
              <a:r>
                <a:rPr lang="en-US" sz="2670" b="1">
                  <a:solidFill>
                    <a:srgbClr val="1E3256"/>
                  </a:solidFill>
                  <a:latin typeface="Source Sans Pro Bold"/>
                  <a:ea typeface="Source Sans Pro Bold"/>
                  <a:cs typeface="Source Sans Pro Bold"/>
                  <a:sym typeface="Source Sans Pro Bold"/>
                </a:rPr>
                <a:t>Dataset: SaaS-Sales.csv</a:t>
              </a:r>
            </a:p>
          </p:txBody>
        </p:sp>
      </p:grpSp>
      <p:sp>
        <p:nvSpPr>
          <p:cNvPr id="11" name="AutoShape 11"/>
          <p:cNvSpPr/>
          <p:nvPr/>
        </p:nvSpPr>
        <p:spPr>
          <a:xfrm flipH="1" flipV="1">
            <a:off x="9124950" y="2949841"/>
            <a:ext cx="19050" cy="7437662"/>
          </a:xfrm>
          <a:prstGeom prst="line">
            <a:avLst/>
          </a:prstGeom>
          <a:ln w="38100" cap="flat">
            <a:solidFill>
              <a:srgbClr val="000000"/>
            </a:solidFill>
            <a:prstDash val="solid"/>
            <a:headEnd type="none" w="sm" len="sm"/>
            <a:tailEnd type="none" w="sm" len="sm"/>
          </a:ln>
        </p:spPr>
      </p:sp>
      <p:sp>
        <p:nvSpPr>
          <p:cNvPr id="12" name="Freeform 12"/>
          <p:cNvSpPr/>
          <p:nvPr/>
        </p:nvSpPr>
        <p:spPr>
          <a:xfrm>
            <a:off x="4099535" y="6380689"/>
            <a:ext cx="4905250" cy="1973664"/>
          </a:xfrm>
          <a:custGeom>
            <a:avLst/>
            <a:gdLst/>
            <a:ahLst/>
            <a:cxnLst/>
            <a:rect l="l" t="t" r="r" b="b"/>
            <a:pathLst>
              <a:path w="4905250" h="1973664">
                <a:moveTo>
                  <a:pt x="0" y="0"/>
                </a:moveTo>
                <a:lnTo>
                  <a:pt x="4905250" y="0"/>
                </a:lnTo>
                <a:lnTo>
                  <a:pt x="4905250" y="1973664"/>
                </a:lnTo>
                <a:lnTo>
                  <a:pt x="0" y="1973664"/>
                </a:lnTo>
                <a:lnTo>
                  <a:pt x="0" y="0"/>
                </a:lnTo>
                <a:close/>
              </a:path>
            </a:pathLst>
          </a:custGeom>
          <a:blipFill>
            <a:blip r:embed="rId3"/>
            <a:stretch>
              <a:fillRect l="-1876" r="-1876"/>
            </a:stretch>
          </a:blipFill>
        </p:spPr>
      </p:sp>
      <p:sp>
        <p:nvSpPr>
          <p:cNvPr id="13" name="Freeform 13"/>
          <p:cNvSpPr/>
          <p:nvPr/>
        </p:nvSpPr>
        <p:spPr>
          <a:xfrm>
            <a:off x="9602095" y="4088713"/>
            <a:ext cx="3815233" cy="3402107"/>
          </a:xfrm>
          <a:custGeom>
            <a:avLst/>
            <a:gdLst/>
            <a:ahLst/>
            <a:cxnLst/>
            <a:rect l="l" t="t" r="r" b="b"/>
            <a:pathLst>
              <a:path w="3815233" h="3402107">
                <a:moveTo>
                  <a:pt x="0" y="0"/>
                </a:moveTo>
                <a:lnTo>
                  <a:pt x="3815233" y="0"/>
                </a:lnTo>
                <a:lnTo>
                  <a:pt x="3815233" y="3402108"/>
                </a:lnTo>
                <a:lnTo>
                  <a:pt x="0" y="3402108"/>
                </a:lnTo>
                <a:lnTo>
                  <a:pt x="0" y="0"/>
                </a:lnTo>
                <a:close/>
              </a:path>
            </a:pathLst>
          </a:custGeom>
          <a:blipFill>
            <a:blip r:embed="rId4"/>
            <a:stretch>
              <a:fillRect t="-3952"/>
            </a:stretch>
          </a:blipFill>
        </p:spPr>
      </p:sp>
      <p:sp>
        <p:nvSpPr>
          <p:cNvPr id="14" name="Freeform 14"/>
          <p:cNvSpPr/>
          <p:nvPr/>
        </p:nvSpPr>
        <p:spPr>
          <a:xfrm>
            <a:off x="13874528" y="4088713"/>
            <a:ext cx="3955378" cy="3355317"/>
          </a:xfrm>
          <a:custGeom>
            <a:avLst/>
            <a:gdLst/>
            <a:ahLst/>
            <a:cxnLst/>
            <a:rect l="l" t="t" r="r" b="b"/>
            <a:pathLst>
              <a:path w="3955378" h="3355317">
                <a:moveTo>
                  <a:pt x="0" y="0"/>
                </a:moveTo>
                <a:lnTo>
                  <a:pt x="3955377" y="0"/>
                </a:lnTo>
                <a:lnTo>
                  <a:pt x="3955377" y="3355317"/>
                </a:lnTo>
                <a:lnTo>
                  <a:pt x="0" y="3355317"/>
                </a:lnTo>
                <a:lnTo>
                  <a:pt x="0" y="0"/>
                </a:lnTo>
                <a:close/>
              </a:path>
            </a:pathLst>
          </a:custGeom>
          <a:blipFill>
            <a:blip r:embed="rId5"/>
            <a:stretch>
              <a:fillRect t="-3699" b="-21991"/>
            </a:stretch>
          </a:blipFill>
        </p:spPr>
      </p:sp>
      <p:sp>
        <p:nvSpPr>
          <p:cNvPr id="15" name="Freeform 15"/>
          <p:cNvSpPr/>
          <p:nvPr/>
        </p:nvSpPr>
        <p:spPr>
          <a:xfrm>
            <a:off x="9602095" y="7605121"/>
            <a:ext cx="8227811" cy="2681879"/>
          </a:xfrm>
          <a:custGeom>
            <a:avLst/>
            <a:gdLst/>
            <a:ahLst/>
            <a:cxnLst/>
            <a:rect l="l" t="t" r="r" b="b"/>
            <a:pathLst>
              <a:path w="8227811" h="2681879">
                <a:moveTo>
                  <a:pt x="0" y="0"/>
                </a:moveTo>
                <a:lnTo>
                  <a:pt x="8227810" y="0"/>
                </a:lnTo>
                <a:lnTo>
                  <a:pt x="8227810" y="2681879"/>
                </a:lnTo>
                <a:lnTo>
                  <a:pt x="0" y="2681879"/>
                </a:lnTo>
                <a:lnTo>
                  <a:pt x="0" y="0"/>
                </a:lnTo>
                <a:close/>
              </a:path>
            </a:pathLst>
          </a:custGeom>
          <a:blipFill>
            <a:blip r:embed="rId6"/>
            <a:stretch>
              <a:fillRect t="-7740" b="-3471"/>
            </a:stretch>
          </a:blipFill>
        </p:spPr>
      </p:sp>
      <p:sp>
        <p:nvSpPr>
          <p:cNvPr id="16" name="TextBox 16"/>
          <p:cNvSpPr txBox="1"/>
          <p:nvPr/>
        </p:nvSpPr>
        <p:spPr>
          <a:xfrm>
            <a:off x="1028700" y="439401"/>
            <a:ext cx="11043418" cy="847725"/>
          </a:xfrm>
          <a:prstGeom prst="rect">
            <a:avLst/>
          </a:prstGeom>
        </p:spPr>
        <p:txBody>
          <a:bodyPr lIns="0" tIns="0" rIns="0" bIns="0" rtlCol="0" anchor="t">
            <a:spAutoFit/>
          </a:bodyPr>
          <a:lstStyle/>
          <a:p>
            <a:pPr algn="l">
              <a:lnSpc>
                <a:spcPts val="6720"/>
              </a:lnSpc>
            </a:pPr>
            <a:r>
              <a:rPr lang="en-US" sz="5600" b="1">
                <a:solidFill>
                  <a:srgbClr val="1E3256"/>
                </a:solidFill>
                <a:latin typeface="Source Serif Pro Bold"/>
                <a:ea typeface="Source Serif Pro Bold"/>
                <a:cs typeface="Source Serif Pro Bold"/>
                <a:sym typeface="Source Serif Pro Bold"/>
              </a:rPr>
              <a:t>Data &amp; Preprocessing</a:t>
            </a:r>
          </a:p>
        </p:txBody>
      </p:sp>
      <p:sp>
        <p:nvSpPr>
          <p:cNvPr id="17" name="TextBox 17"/>
          <p:cNvSpPr txBox="1"/>
          <p:nvPr/>
        </p:nvSpPr>
        <p:spPr>
          <a:xfrm>
            <a:off x="1538127" y="3646379"/>
            <a:ext cx="6034248" cy="353060"/>
          </a:xfrm>
          <a:prstGeom prst="rect">
            <a:avLst/>
          </a:prstGeom>
        </p:spPr>
        <p:txBody>
          <a:bodyPr lIns="0" tIns="0" rIns="0" bIns="0" rtlCol="0" anchor="t">
            <a:spAutoFit/>
          </a:bodyPr>
          <a:lstStyle/>
          <a:p>
            <a:pPr marL="0" lvl="0" indent="0" algn="ctr">
              <a:lnSpc>
                <a:spcPts val="2860"/>
              </a:lnSpc>
              <a:spcBef>
                <a:spcPct val="0"/>
              </a:spcBef>
            </a:pPr>
            <a:r>
              <a:rPr lang="en-US" sz="2200" b="1">
                <a:solidFill>
                  <a:srgbClr val="1E3256"/>
                </a:solidFill>
                <a:latin typeface="Source Sans Pro Bold"/>
                <a:ea typeface="Source Sans Pro Bold"/>
                <a:cs typeface="Source Sans Pro Bold"/>
                <a:sym typeface="Source Sans Pro Bold"/>
              </a:rPr>
              <a:t>Penanganan missing value &amp; duplikasi</a:t>
            </a:r>
          </a:p>
        </p:txBody>
      </p:sp>
      <p:sp>
        <p:nvSpPr>
          <p:cNvPr id="18" name="TextBox 18"/>
          <p:cNvSpPr txBox="1"/>
          <p:nvPr/>
        </p:nvSpPr>
        <p:spPr>
          <a:xfrm>
            <a:off x="1554876" y="2983178"/>
            <a:ext cx="6034248" cy="771525"/>
          </a:xfrm>
          <a:prstGeom prst="rect">
            <a:avLst/>
          </a:prstGeom>
        </p:spPr>
        <p:txBody>
          <a:bodyPr lIns="0" tIns="0" rIns="0" bIns="0" rtlCol="0" anchor="t">
            <a:spAutoFit/>
          </a:bodyPr>
          <a:lstStyle/>
          <a:p>
            <a:pPr algn="ctr">
              <a:lnSpc>
                <a:spcPts val="6000"/>
              </a:lnSpc>
            </a:pPr>
            <a:r>
              <a:rPr lang="en-US" sz="5000">
                <a:solidFill>
                  <a:srgbClr val="1E3256"/>
                </a:solidFill>
                <a:latin typeface="Source Serif Pro"/>
                <a:ea typeface="Source Serif Pro"/>
                <a:cs typeface="Source Serif Pro"/>
                <a:sym typeface="Source Serif Pro"/>
              </a:rPr>
              <a:t>Data Cleansing</a:t>
            </a:r>
          </a:p>
        </p:txBody>
      </p:sp>
      <p:sp>
        <p:nvSpPr>
          <p:cNvPr id="19" name="TextBox 19"/>
          <p:cNvSpPr txBox="1"/>
          <p:nvPr/>
        </p:nvSpPr>
        <p:spPr>
          <a:xfrm>
            <a:off x="10349970" y="3646379"/>
            <a:ext cx="6732059" cy="353060"/>
          </a:xfrm>
          <a:prstGeom prst="rect">
            <a:avLst/>
          </a:prstGeom>
        </p:spPr>
        <p:txBody>
          <a:bodyPr lIns="0" tIns="0" rIns="0" bIns="0" rtlCol="0" anchor="t">
            <a:spAutoFit/>
          </a:bodyPr>
          <a:lstStyle/>
          <a:p>
            <a:pPr marL="0" lvl="0" indent="0" algn="ctr">
              <a:lnSpc>
                <a:spcPts val="2860"/>
              </a:lnSpc>
              <a:spcBef>
                <a:spcPct val="0"/>
              </a:spcBef>
            </a:pPr>
            <a:r>
              <a:rPr lang="en-US" sz="2200" b="1">
                <a:solidFill>
                  <a:srgbClr val="1E3256"/>
                </a:solidFill>
                <a:latin typeface="Source Sans Pro Bold"/>
                <a:ea typeface="Source Sans Pro Bold"/>
                <a:cs typeface="Source Sans Pro Bold"/>
                <a:sym typeface="Source Sans Pro Bold"/>
              </a:rPr>
              <a:t>Penambahan kolom: Profit Margin %, Total Revenue</a:t>
            </a:r>
          </a:p>
        </p:txBody>
      </p:sp>
      <p:sp>
        <p:nvSpPr>
          <p:cNvPr id="20" name="TextBox 20"/>
          <p:cNvSpPr txBox="1"/>
          <p:nvPr/>
        </p:nvSpPr>
        <p:spPr>
          <a:xfrm>
            <a:off x="10698876" y="2983178"/>
            <a:ext cx="6034248" cy="771525"/>
          </a:xfrm>
          <a:prstGeom prst="rect">
            <a:avLst/>
          </a:prstGeom>
        </p:spPr>
        <p:txBody>
          <a:bodyPr lIns="0" tIns="0" rIns="0" bIns="0" rtlCol="0" anchor="t">
            <a:spAutoFit/>
          </a:bodyPr>
          <a:lstStyle/>
          <a:p>
            <a:pPr algn="ctr">
              <a:lnSpc>
                <a:spcPts val="6000"/>
              </a:lnSpc>
            </a:pPr>
            <a:r>
              <a:rPr lang="en-US" sz="5000">
                <a:solidFill>
                  <a:srgbClr val="1E3256"/>
                </a:solidFill>
                <a:latin typeface="Source Serif Pro"/>
                <a:ea typeface="Source Serif Pro"/>
                <a:cs typeface="Source Serif Pro"/>
                <a:sym typeface="Source Serif Pro"/>
              </a:rPr>
              <a:t> Data Wrangling</a:t>
            </a:r>
          </a:p>
        </p:txBody>
      </p:sp>
      <p:sp>
        <p:nvSpPr>
          <p:cNvPr id="21" name="TextBox 21"/>
          <p:cNvSpPr txBox="1"/>
          <p:nvPr/>
        </p:nvSpPr>
        <p:spPr>
          <a:xfrm>
            <a:off x="14962994" y="1676756"/>
            <a:ext cx="2296306" cy="273536"/>
          </a:xfrm>
          <a:prstGeom prst="rect">
            <a:avLst/>
          </a:prstGeom>
        </p:spPr>
        <p:txBody>
          <a:bodyPr lIns="0" tIns="0" rIns="0" bIns="0" rtlCol="0" anchor="t">
            <a:spAutoFit/>
          </a:bodyPr>
          <a:lstStyle/>
          <a:p>
            <a:pPr marL="0" lvl="0" indent="0" algn="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7" action="ppaction://hlinksldjump"/>
              </a:rPr>
              <a:t>Kembali ke Agenda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66591"/>
            <a:chOff x="0" y="0"/>
            <a:chExt cx="8829757" cy="1094348"/>
          </a:xfrm>
        </p:grpSpPr>
        <p:sp>
          <p:nvSpPr>
            <p:cNvPr id="3" name="Freeform 3"/>
            <p:cNvSpPr/>
            <p:nvPr/>
          </p:nvSpPr>
          <p:spPr>
            <a:xfrm>
              <a:off x="0" y="0"/>
              <a:ext cx="8829756" cy="1094348"/>
            </a:xfrm>
            <a:custGeom>
              <a:avLst/>
              <a:gdLst/>
              <a:ahLst/>
              <a:cxnLst/>
              <a:rect l="l" t="t" r="r" b="b"/>
              <a:pathLst>
                <a:path w="8829756" h="1094348">
                  <a:moveTo>
                    <a:pt x="0" y="0"/>
                  </a:moveTo>
                  <a:lnTo>
                    <a:pt x="8829756" y="0"/>
                  </a:lnTo>
                  <a:lnTo>
                    <a:pt x="8829756" y="1094348"/>
                  </a:lnTo>
                  <a:lnTo>
                    <a:pt x="0" y="1094348"/>
                  </a:lnTo>
                  <a:close/>
                </a:path>
              </a:pathLst>
            </a:custGeom>
            <a:solidFill>
              <a:srgbClr val="1E3256"/>
            </a:solidFill>
          </p:spPr>
        </p:sp>
      </p:grpSp>
      <p:sp>
        <p:nvSpPr>
          <p:cNvPr id="4" name="AutoShape 4"/>
          <p:cNvSpPr/>
          <p:nvPr/>
        </p:nvSpPr>
        <p:spPr>
          <a:xfrm rot="-5400000">
            <a:off x="6692108" y="6335933"/>
            <a:ext cx="4903784" cy="0"/>
          </a:xfrm>
          <a:prstGeom prst="line">
            <a:avLst/>
          </a:prstGeom>
          <a:ln w="28575" cap="flat">
            <a:solidFill>
              <a:srgbClr val="EDECED"/>
            </a:solidFill>
            <a:prstDash val="solid"/>
            <a:headEnd type="none" w="sm" len="sm"/>
            <a:tailEnd type="none" w="sm" len="sm"/>
          </a:ln>
        </p:spPr>
      </p:sp>
      <p:sp>
        <p:nvSpPr>
          <p:cNvPr id="5" name="Freeform 5"/>
          <p:cNvSpPr/>
          <p:nvPr/>
        </p:nvSpPr>
        <p:spPr>
          <a:xfrm>
            <a:off x="394327" y="4671708"/>
            <a:ext cx="8629564" cy="4529585"/>
          </a:xfrm>
          <a:custGeom>
            <a:avLst/>
            <a:gdLst/>
            <a:ahLst/>
            <a:cxnLst/>
            <a:rect l="l" t="t" r="r" b="b"/>
            <a:pathLst>
              <a:path w="8629564" h="4529585">
                <a:moveTo>
                  <a:pt x="0" y="0"/>
                </a:moveTo>
                <a:lnTo>
                  <a:pt x="8629565" y="0"/>
                </a:lnTo>
                <a:lnTo>
                  <a:pt x="8629565" y="4529585"/>
                </a:lnTo>
                <a:lnTo>
                  <a:pt x="0" y="4529585"/>
                </a:lnTo>
                <a:lnTo>
                  <a:pt x="0" y="0"/>
                </a:lnTo>
                <a:close/>
              </a:path>
            </a:pathLst>
          </a:custGeom>
          <a:blipFill>
            <a:blip r:embed="rId2"/>
            <a:stretch>
              <a:fillRect b="-496"/>
            </a:stretch>
          </a:blipFill>
        </p:spPr>
      </p:sp>
      <p:sp>
        <p:nvSpPr>
          <p:cNvPr id="6" name="Freeform 6"/>
          <p:cNvSpPr/>
          <p:nvPr/>
        </p:nvSpPr>
        <p:spPr>
          <a:xfrm>
            <a:off x="9420633" y="4578016"/>
            <a:ext cx="8228329" cy="4910046"/>
          </a:xfrm>
          <a:custGeom>
            <a:avLst/>
            <a:gdLst/>
            <a:ahLst/>
            <a:cxnLst/>
            <a:rect l="l" t="t" r="r" b="b"/>
            <a:pathLst>
              <a:path w="8228329" h="4910046">
                <a:moveTo>
                  <a:pt x="0" y="0"/>
                </a:moveTo>
                <a:lnTo>
                  <a:pt x="8228329" y="0"/>
                </a:lnTo>
                <a:lnTo>
                  <a:pt x="8228329" y="4910046"/>
                </a:lnTo>
                <a:lnTo>
                  <a:pt x="0" y="4910046"/>
                </a:lnTo>
                <a:lnTo>
                  <a:pt x="0" y="0"/>
                </a:lnTo>
                <a:close/>
              </a:path>
            </a:pathLst>
          </a:custGeom>
          <a:blipFill>
            <a:blip r:embed="rId3"/>
            <a:stretch>
              <a:fillRect t="-693" b="-693"/>
            </a:stretch>
          </a:blipFill>
        </p:spPr>
      </p:sp>
      <p:grpSp>
        <p:nvGrpSpPr>
          <p:cNvPr id="7" name="Group 7"/>
          <p:cNvGrpSpPr/>
          <p:nvPr/>
        </p:nvGrpSpPr>
        <p:grpSpPr>
          <a:xfrm>
            <a:off x="394327" y="2351698"/>
            <a:ext cx="8630610" cy="2353561"/>
            <a:chOff x="0" y="0"/>
            <a:chExt cx="11507480" cy="3138081"/>
          </a:xfrm>
        </p:grpSpPr>
        <p:sp>
          <p:nvSpPr>
            <p:cNvPr id="8" name="TextBox 8"/>
            <p:cNvSpPr txBox="1"/>
            <p:nvPr/>
          </p:nvSpPr>
          <p:spPr>
            <a:xfrm>
              <a:off x="0" y="-28575"/>
              <a:ext cx="11507480" cy="590762"/>
            </a:xfrm>
            <a:prstGeom prst="rect">
              <a:avLst/>
            </a:prstGeom>
          </p:spPr>
          <p:txBody>
            <a:bodyPr lIns="0" tIns="0" rIns="0" bIns="0" rtlCol="0" anchor="t">
              <a:spAutoFit/>
            </a:bodyPr>
            <a:lstStyle/>
            <a:p>
              <a:pPr marL="0" lvl="0" indent="0" algn="ctr">
                <a:lnSpc>
                  <a:spcPts val="3639"/>
                </a:lnSpc>
                <a:spcBef>
                  <a:spcPct val="0"/>
                </a:spcBef>
              </a:pPr>
              <a:r>
                <a:rPr lang="en-US" sz="2799" b="1">
                  <a:solidFill>
                    <a:srgbClr val="1E3256"/>
                  </a:solidFill>
                  <a:latin typeface="Source Sans Pro Bold"/>
                  <a:ea typeface="Source Sans Pro Bold"/>
                  <a:cs typeface="Source Sans Pro Bold"/>
                  <a:sym typeface="Source Sans Pro Bold"/>
                </a:rPr>
                <a:t>Analisis Outlier</a:t>
              </a:r>
            </a:p>
          </p:txBody>
        </p:sp>
        <p:sp>
          <p:nvSpPr>
            <p:cNvPr id="9" name="TextBox 9"/>
            <p:cNvSpPr txBox="1"/>
            <p:nvPr/>
          </p:nvSpPr>
          <p:spPr>
            <a:xfrm>
              <a:off x="0" y="681428"/>
              <a:ext cx="11507480" cy="2456604"/>
            </a:xfrm>
            <a:prstGeom prst="rect">
              <a:avLst/>
            </a:prstGeom>
          </p:spPr>
          <p:txBody>
            <a:bodyPr lIns="0" tIns="0" rIns="0" bIns="0" rtlCol="0" anchor="t">
              <a:spAutoFit/>
            </a:bodyPr>
            <a:lstStyle/>
            <a:p>
              <a:pPr marL="0" lvl="0" indent="0" algn="ctr">
                <a:lnSpc>
                  <a:spcPts val="2989"/>
                </a:lnSpc>
                <a:spcBef>
                  <a:spcPct val="0"/>
                </a:spcBef>
              </a:pPr>
              <a:r>
                <a:rPr lang="en-US" sz="2299" b="1">
                  <a:solidFill>
                    <a:srgbClr val="1E3256"/>
                  </a:solidFill>
                  <a:latin typeface="Source Sans Pro Bold"/>
                  <a:ea typeface="Source Sans Pro Bold"/>
                  <a:cs typeface="Source Sans Pro Bold"/>
                  <a:sym typeface="Source Sans Pro Bold"/>
                </a:rPr>
                <a:t>Banyaknya Outlier dalam Sales menunjukkan adanya transaksi dengan volume penjualan sangat tinggi, yang bisa berasal dari segmen pelanggan tertentu atau produk dengan harga tinggi.</a:t>
              </a:r>
            </a:p>
            <a:p>
              <a:pPr marL="0" lvl="0" indent="0" algn="ctr">
                <a:lnSpc>
                  <a:spcPts val="2989"/>
                </a:lnSpc>
                <a:spcBef>
                  <a:spcPct val="0"/>
                </a:spcBef>
              </a:pPr>
              <a:endParaRPr lang="en-US" sz="2299" b="1">
                <a:solidFill>
                  <a:srgbClr val="1E3256"/>
                </a:solidFill>
                <a:latin typeface="Source Sans Pro Bold"/>
                <a:ea typeface="Source Sans Pro Bold"/>
                <a:cs typeface="Source Sans Pro Bold"/>
                <a:sym typeface="Source Sans Pro Bold"/>
              </a:endParaRPr>
            </a:p>
            <a:p>
              <a:pPr marL="0" lvl="0" indent="0" algn="ctr">
                <a:lnSpc>
                  <a:spcPts val="2989"/>
                </a:lnSpc>
                <a:spcBef>
                  <a:spcPct val="0"/>
                </a:spcBef>
              </a:pPr>
              <a:endParaRPr lang="en-US" sz="2299" b="1">
                <a:solidFill>
                  <a:srgbClr val="1E3256"/>
                </a:solidFill>
                <a:latin typeface="Source Sans Pro Bold"/>
                <a:ea typeface="Source Sans Pro Bold"/>
                <a:cs typeface="Source Sans Pro Bold"/>
                <a:sym typeface="Source Sans Pro Bold"/>
              </a:endParaRPr>
            </a:p>
          </p:txBody>
        </p:sp>
      </p:grpSp>
      <p:grpSp>
        <p:nvGrpSpPr>
          <p:cNvPr id="10" name="Group 10"/>
          <p:cNvGrpSpPr/>
          <p:nvPr/>
        </p:nvGrpSpPr>
        <p:grpSpPr>
          <a:xfrm>
            <a:off x="9263062" y="2351698"/>
            <a:ext cx="8385899" cy="2353561"/>
            <a:chOff x="0" y="0"/>
            <a:chExt cx="11181199" cy="3138081"/>
          </a:xfrm>
        </p:grpSpPr>
        <p:sp>
          <p:nvSpPr>
            <p:cNvPr id="11" name="TextBox 11"/>
            <p:cNvSpPr txBox="1"/>
            <p:nvPr/>
          </p:nvSpPr>
          <p:spPr>
            <a:xfrm>
              <a:off x="0" y="-28575"/>
              <a:ext cx="11181199" cy="590762"/>
            </a:xfrm>
            <a:prstGeom prst="rect">
              <a:avLst/>
            </a:prstGeom>
          </p:spPr>
          <p:txBody>
            <a:bodyPr lIns="0" tIns="0" rIns="0" bIns="0" rtlCol="0" anchor="t">
              <a:spAutoFit/>
            </a:bodyPr>
            <a:lstStyle/>
            <a:p>
              <a:pPr marL="0" lvl="0" indent="0" algn="ctr">
                <a:lnSpc>
                  <a:spcPts val="3639"/>
                </a:lnSpc>
                <a:spcBef>
                  <a:spcPct val="0"/>
                </a:spcBef>
              </a:pPr>
              <a:r>
                <a:rPr lang="en-US" sz="2799" b="1">
                  <a:solidFill>
                    <a:srgbClr val="1E3256"/>
                  </a:solidFill>
                  <a:latin typeface="Source Sans Pro Bold"/>
                  <a:ea typeface="Source Sans Pro Bold"/>
                  <a:cs typeface="Source Sans Pro Bold"/>
                  <a:sym typeface="Source Sans Pro Bold"/>
                </a:rPr>
                <a:t>Heatmap Korelasi</a:t>
              </a:r>
            </a:p>
          </p:txBody>
        </p:sp>
        <p:sp>
          <p:nvSpPr>
            <p:cNvPr id="12" name="TextBox 12"/>
            <p:cNvSpPr txBox="1"/>
            <p:nvPr/>
          </p:nvSpPr>
          <p:spPr>
            <a:xfrm>
              <a:off x="0" y="681428"/>
              <a:ext cx="11181199" cy="2456604"/>
            </a:xfrm>
            <a:prstGeom prst="rect">
              <a:avLst/>
            </a:prstGeom>
          </p:spPr>
          <p:txBody>
            <a:bodyPr lIns="0" tIns="0" rIns="0" bIns="0" rtlCol="0" anchor="t">
              <a:spAutoFit/>
            </a:bodyPr>
            <a:lstStyle/>
            <a:p>
              <a:pPr marL="0" lvl="0" indent="0" algn="ctr">
                <a:lnSpc>
                  <a:spcPts val="2989"/>
                </a:lnSpc>
                <a:spcBef>
                  <a:spcPct val="0"/>
                </a:spcBef>
              </a:pPr>
              <a:r>
                <a:rPr lang="en-US" sz="2299" b="1">
                  <a:solidFill>
                    <a:srgbClr val="1E3256"/>
                  </a:solidFill>
                  <a:latin typeface="Source Sans Pro Bold"/>
                  <a:ea typeface="Source Sans Pro Bold"/>
                  <a:cs typeface="Source Sans Pro Bold"/>
                  <a:sym typeface="Source Sans Pro Bold"/>
                </a:rPr>
                <a:t> Profit memiliki outlier negatif, yang berarti ada transaksi yang menyebabkan kerugian besar. Ini bisa disebabkan oleh diskon besar, harga pokok penjualan yang tinggi, atau biaya operasional yang tidak efisien.</a:t>
              </a:r>
            </a:p>
            <a:p>
              <a:pPr marL="0" lvl="0" indent="0" algn="ctr">
                <a:lnSpc>
                  <a:spcPts val="2989"/>
                </a:lnSpc>
                <a:spcBef>
                  <a:spcPct val="0"/>
                </a:spcBef>
              </a:pPr>
              <a:endParaRPr lang="en-US" sz="2299" b="1">
                <a:solidFill>
                  <a:srgbClr val="1E3256"/>
                </a:solidFill>
                <a:latin typeface="Source Sans Pro Bold"/>
                <a:ea typeface="Source Sans Pro Bold"/>
                <a:cs typeface="Source Sans Pro Bold"/>
                <a:sym typeface="Source Sans Pro Bold"/>
              </a:endParaRPr>
            </a:p>
          </p:txBody>
        </p:sp>
      </p:grpSp>
      <p:sp>
        <p:nvSpPr>
          <p:cNvPr id="13" name="TextBox 13"/>
          <p:cNvSpPr txBox="1"/>
          <p:nvPr/>
        </p:nvSpPr>
        <p:spPr>
          <a:xfrm>
            <a:off x="4168756" y="568106"/>
            <a:ext cx="9950488" cy="847725"/>
          </a:xfrm>
          <a:prstGeom prst="rect">
            <a:avLst/>
          </a:prstGeom>
        </p:spPr>
        <p:txBody>
          <a:bodyPr lIns="0" tIns="0" rIns="0" bIns="0" rtlCol="0" anchor="t">
            <a:spAutoFit/>
          </a:bodyPr>
          <a:lstStyle/>
          <a:p>
            <a:pPr algn="ctr">
              <a:lnSpc>
                <a:spcPts val="6720"/>
              </a:lnSpc>
            </a:pPr>
            <a:r>
              <a:rPr lang="en-US" sz="5600" b="1">
                <a:solidFill>
                  <a:srgbClr val="FFFFFF"/>
                </a:solidFill>
                <a:latin typeface="Source Serif Pro Bold"/>
                <a:ea typeface="Source Serif Pro Bold"/>
                <a:cs typeface="Source Serif Pro Bold"/>
                <a:sym typeface="Source Serif Pro Bold"/>
              </a:rPr>
              <a:t>Visualisasi: Outlier &amp; Korelasi</a:t>
            </a:r>
          </a:p>
        </p:txBody>
      </p:sp>
      <p:sp>
        <p:nvSpPr>
          <p:cNvPr id="14" name="TextBox 14"/>
          <p:cNvSpPr txBox="1"/>
          <p:nvPr/>
        </p:nvSpPr>
        <p:spPr>
          <a:xfrm>
            <a:off x="1028700" y="1396781"/>
            <a:ext cx="16466289" cy="669167"/>
          </a:xfrm>
          <a:prstGeom prst="rect">
            <a:avLst/>
          </a:prstGeom>
        </p:spPr>
        <p:txBody>
          <a:bodyPr lIns="0" tIns="0" rIns="0" bIns="0" rtlCol="0" anchor="t">
            <a:spAutoFit/>
          </a:bodyPr>
          <a:lstStyle/>
          <a:p>
            <a:pPr algn="ctr">
              <a:lnSpc>
                <a:spcPts val="2699"/>
              </a:lnSpc>
            </a:pPr>
            <a:r>
              <a:rPr lang="en-US" sz="2076">
                <a:solidFill>
                  <a:srgbClr val="FFFFFF"/>
                </a:solidFill>
                <a:latin typeface="Source Sans Pro"/>
                <a:ea typeface="Source Sans Pro"/>
                <a:cs typeface="Source Sans Pro"/>
                <a:sym typeface="Source Sans Pro"/>
              </a:rPr>
              <a:t>Visualisasi ini bertujuan untuk mengidentifikasi outlier (nilai ekstrem) dalam penjualan dan profit yang bisa memengaruhi analisis keseluruhan, serta menganalisis korelasi antar variabel seperti Sales, Profit, dan Discount untuk memahami hubungan antar faktor utama dalam performa bisnis SaaS.</a:t>
            </a:r>
          </a:p>
        </p:txBody>
      </p:sp>
      <p:sp>
        <p:nvSpPr>
          <p:cNvPr id="15" name="TextBox 15"/>
          <p:cNvSpPr txBox="1"/>
          <p:nvPr/>
        </p:nvSpPr>
        <p:spPr>
          <a:xfrm>
            <a:off x="7995847" y="9469012"/>
            <a:ext cx="2296306" cy="273536"/>
          </a:xfrm>
          <a:prstGeom prst="rect">
            <a:avLst/>
          </a:prstGeom>
        </p:spPr>
        <p:txBody>
          <a:bodyPr lIns="0" tIns="0" rIns="0" bIns="0" rtlCol="0" anchor="t">
            <a:spAutoFit/>
          </a:bodyPr>
          <a:lstStyle/>
          <a:p>
            <a:pPr marL="0" lvl="0" indent="0" algn="ctr">
              <a:lnSpc>
                <a:spcPts val="2209"/>
              </a:lnSpc>
              <a:spcBef>
                <a:spcPct val="0"/>
              </a:spcBef>
            </a:pPr>
            <a:r>
              <a:rPr lang="en-US" sz="1699" b="1" u="sng">
                <a:solidFill>
                  <a:srgbClr val="1E3256"/>
                </a:solidFill>
                <a:latin typeface="Source Sans Pro Bold"/>
                <a:ea typeface="Source Sans Pro Bold"/>
                <a:cs typeface="Source Sans Pro Bold"/>
                <a:sym typeface="Source Sans Pro Bold"/>
                <a:hlinkClick r:id="rId4" action="ppaction://hlinksldjump"/>
              </a:rPr>
              <a:t>Kembali ke Agenda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1482</Words>
  <Application>Microsoft Office PowerPoint</Application>
  <PresentationFormat>Custom</PresentationFormat>
  <Paragraphs>163</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Source Sans Pro Bold</vt:lpstr>
      <vt:lpstr>Source Serif Pro Bold</vt:lpstr>
      <vt:lpstr>Calibri</vt:lpstr>
      <vt:lpstr>Source Sans Pro</vt:lpstr>
      <vt:lpstr>Source Serif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Bisnis Proposal Bisnis dengan Gaya Blok Warna Biru Tua Abu-abu</dc:title>
  <cp:lastModifiedBy>Kevin Rantung</cp:lastModifiedBy>
  <cp:revision>2</cp:revision>
  <dcterms:created xsi:type="dcterms:W3CDTF">2006-08-16T00:00:00Z</dcterms:created>
  <dcterms:modified xsi:type="dcterms:W3CDTF">2025-04-09T14:09:58Z</dcterms:modified>
  <dc:identifier>DAGkHKO5Oa0</dc:identifier>
</cp:coreProperties>
</file>